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Lst>
  <p:notesMasterIdLst>
    <p:notesMasterId r:id="rId26"/>
  </p:notesMasterIdLst>
  <p:handoutMasterIdLst>
    <p:handoutMasterId r:id="rId27"/>
  </p:handoutMasterIdLst>
  <p:sldIdLst>
    <p:sldId id="1502" r:id="rId5"/>
    <p:sldId id="1531" r:id="rId6"/>
    <p:sldId id="1504" r:id="rId7"/>
    <p:sldId id="1508" r:id="rId8"/>
    <p:sldId id="1551" r:id="rId9"/>
    <p:sldId id="1541" r:id="rId10"/>
    <p:sldId id="1559" r:id="rId11"/>
    <p:sldId id="1560" r:id="rId12"/>
    <p:sldId id="1553" r:id="rId13"/>
    <p:sldId id="1554" r:id="rId14"/>
    <p:sldId id="1557" r:id="rId15"/>
    <p:sldId id="1558" r:id="rId16"/>
    <p:sldId id="1549" r:id="rId17"/>
    <p:sldId id="1536" r:id="rId18"/>
    <p:sldId id="1545" r:id="rId19"/>
    <p:sldId id="1546" r:id="rId20"/>
    <p:sldId id="1547" r:id="rId21"/>
    <p:sldId id="1548" r:id="rId22"/>
    <p:sldId id="1534" r:id="rId23"/>
    <p:sldId id="1530" r:id="rId24"/>
    <p:sldId id="1516" r:id="rId2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Ready Light Template" id="{E1C8FB21-FF75-44A0-8090-B2FB240B014B}">
          <p14:sldIdLst>
            <p14:sldId id="1502"/>
            <p14:sldId id="1531"/>
            <p14:sldId id="1504"/>
            <p14:sldId id="1508"/>
            <p14:sldId id="1551"/>
            <p14:sldId id="1541"/>
            <p14:sldId id="1559"/>
            <p14:sldId id="1560"/>
            <p14:sldId id="1553"/>
            <p14:sldId id="1554"/>
            <p14:sldId id="1557"/>
            <p14:sldId id="1558"/>
            <p14:sldId id="1549"/>
            <p14:sldId id="1536"/>
            <p14:sldId id="1545"/>
            <p14:sldId id="1546"/>
            <p14:sldId id="1547"/>
            <p14:sldId id="1548"/>
            <p14:sldId id="1534"/>
            <p14:sldId id="1530"/>
            <p14:sldId id="151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107C10"/>
    <a:srgbClr val="FFB900"/>
    <a:srgbClr val="FFFFFF"/>
    <a:srgbClr val="000000"/>
    <a:srgbClr val="FF8C00"/>
    <a:srgbClr val="D83B01"/>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325" autoAdjust="0"/>
  </p:normalViewPr>
  <p:slideViewPr>
    <p:cSldViewPr>
      <p:cViewPr varScale="1">
        <p:scale>
          <a:sx n="80" d="100"/>
          <a:sy n="80" d="100"/>
        </p:scale>
        <p:origin x="1674" y="108"/>
      </p:cViewPr>
      <p:guideLst/>
    </p:cSldViewPr>
  </p:slideViewPr>
  <p:outlineViewPr>
    <p:cViewPr>
      <p:scale>
        <a:sx n="33" d="100"/>
        <a:sy n="33" d="100"/>
      </p:scale>
      <p:origin x="0" y="-9240"/>
    </p:cViewPr>
  </p:outlineViewPr>
  <p:notesTextViewPr>
    <p:cViewPr>
      <p:scale>
        <a:sx n="100" d="100"/>
        <a:sy n="100" d="100"/>
      </p:scale>
      <p:origin x="0" y="0"/>
    </p:cViewPr>
  </p:notesTextViewPr>
  <p:sorterViewPr>
    <p:cViewPr>
      <p:scale>
        <a:sx n="50" d="100"/>
        <a:sy n="50" d="100"/>
      </p:scale>
      <p:origin x="0" y="0"/>
    </p:cViewPr>
  </p:sorterViewPr>
  <p:notesViewPr>
    <p:cSldViewPr showGuides="1">
      <p:cViewPr>
        <p:scale>
          <a:sx n="200" d="100"/>
          <a:sy n="200" d="100"/>
        </p:scale>
        <p:origin x="1308" y="-300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0FF8BA2A-500B-413D-8B7A-0FD72A53075A}">
      <dgm:prSet phldrT="[Text]" custT="1"/>
      <dgm:spPr/>
      <dgm:t>
        <a:bodyPr/>
        <a:lstStyle/>
        <a:p>
          <a:pPr algn="ctr"/>
          <a:r>
            <a:rPr lang="en-US" sz="3200" dirty="0">
              <a:latin typeface="+mj-lt"/>
            </a:rPr>
            <a:t>Business Understanding</a:t>
          </a: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dirty="0">
              <a:latin typeface="+mj-lt"/>
            </a:rPr>
            <a:t>Data Acquisition and Understanding</a:t>
          </a: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dirty="0">
              <a:latin typeface="+mj-lt"/>
            </a:rPr>
            <a:t>Modeling</a:t>
          </a: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dirty="0">
              <a:latin typeface="+mj-lt"/>
            </a:rPr>
            <a:t>Deployment</a:t>
          </a: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dirty="0">
              <a:latin typeface="+mj-lt"/>
            </a:rPr>
            <a:t>Customer Acceptance</a:t>
          </a: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DA864F5A-43C0-4EAB-ACD8-C653DCDBC285}" srcId="{A6842990-62A4-4545-B120-1F8AF25A0D6E}" destId="{F1A8E0FB-6830-44B9-AD5D-2C6541803F4D}" srcOrd="1" destOrd="0" parTransId="{BA9882FF-0D62-440B-AE35-07B5440B7352}" sibTransId="{BE3BCC92-A824-45B0-AD74-589AA75A91E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1_1" csCatId="accent1" phldr="1"/>
      <dgm:spPr/>
      <dgm:t>
        <a:bodyPr/>
        <a:lstStyle/>
        <a:p>
          <a:endParaRPr lang="en-US"/>
        </a:p>
      </dgm:t>
    </dgm:pt>
    <dgm:pt modelId="{B7ABE164-295C-4643-A9AC-4A52A9ED0489}">
      <dgm:prSet phldrT="[Text]"/>
      <dgm:spPr/>
      <dgm:t>
        <a:bodyPr/>
        <a:lstStyle/>
        <a:p>
          <a:r>
            <a:rPr lang="en-US" dirty="0"/>
            <a:t>Big Data</a:t>
          </a: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dirty="0"/>
            <a:t>Intelligence and Advanced Analytics</a:t>
          </a: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dirty="0"/>
            <a:t>Information Management</a:t>
          </a: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dirty="0"/>
            <a:t>Solutions</a:t>
          </a: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dirty="0"/>
            <a:t>Visualization</a:t>
          </a: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dirty="0"/>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chemeClr val="accent1">
                  <a:lumMod val="75000"/>
                </a:schemeClr>
              </a:solidFill>
            </a:rPr>
            <a:t>Azure Machine Learning Services</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05397C05-3613-4ED9-957F-64F627A094DF}" type="presOf" srcId="{E676A21A-338A-453B-AAD8-AE1E2984352F}" destId="{86E21F88-7726-4B6A-8AA4-50C3FB4AC66D}" srcOrd="0" destOrd="2" presId="urn:diagrams.loki3.com/BracketList"/>
    <dgm:cxn modelId="{B3DD820B-3AA4-4A6C-9F64-C25D87901740}" srcId="{EA313893-4865-4D2A-B411-A9583C447998}" destId="{409B9CC3-4843-4F1F-8DB8-96CB6DDF3AA2}" srcOrd="4" destOrd="0" parTransId="{77CCCA81-853E-493E-9B0C-4E6584C3068A}" sibTransId="{836C109C-9A6E-440E-B4AC-6BC1096CC572}"/>
    <dgm:cxn modelId="{8597440F-C7F1-464F-83C3-E22D6643DA1A}" srcId="{83035B10-5B03-4E94-B998-54AE7C044928}" destId="{205502BB-E218-4F43-94ED-38D373921869}" srcOrd="1" destOrd="0" parTransId="{E43973A5-6F63-4CBC-9CA1-AA1E0C16AAF7}" sibTransId="{09A953C8-FBF8-4924-B96E-D12A550857DE}"/>
    <dgm:cxn modelId="{6DD99C19-56AA-4709-A58E-46408FE3988F}" type="presOf" srcId="{B7ABE164-295C-4643-A9AC-4A52A9ED0489}" destId="{82E9A0E0-8D14-4848-9DD2-59E0CDC0AAFD}" srcOrd="0" destOrd="0" presId="urn:diagrams.loki3.com/BracketList"/>
    <dgm:cxn modelId="{F0748B1E-69F6-4D72-AC7C-1FCD73A7DC1C}" srcId="{EA313893-4865-4D2A-B411-A9583C447998}" destId="{B7ABE164-295C-4643-A9AC-4A52A9ED0489}" srcOrd="1" destOrd="0" parTransId="{D7B9EDA9-31A9-4C9B-BACF-788F74E16796}" sibTransId="{E258CD5B-DCF5-4FA1-918A-96BF68D81660}"/>
    <dgm:cxn modelId="{11E28022-DADB-4978-9EF7-42B3F338CC6C}" type="presOf" srcId="{AE3639C6-8C43-4F97-BE23-F9306E299CF9}" destId="{86E21F88-7726-4B6A-8AA4-50C3FB4AC66D}" srcOrd="0" destOrd="0" presId="urn:diagrams.loki3.com/BracketList"/>
    <dgm:cxn modelId="{0D5E2526-C15C-40F5-B9D1-48E2D92EC504}" type="presOf" srcId="{C435CE00-F12B-4E1E-88D5-230CB3206998}" destId="{9175424E-612A-4B72-89CD-0EFDADCFDD1F}"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DF2F8029-1771-4247-B24D-AF2BCCBCC640}" type="presOf" srcId="{205502BB-E218-4F43-94ED-38D373921869}" destId="{603689CA-F9E4-44EC-B527-50FB539B823D}" srcOrd="0" destOrd="1" presId="urn:diagrams.loki3.com/BracketList"/>
    <dgm:cxn modelId="{6F44A232-4FBE-4A74-8103-CA7CA054FD2C}" type="presOf" srcId="{DAB3F281-7B4F-49EC-8DF2-6797D69BDC56}" destId="{F2B5D16A-6048-4E1D-9634-1D2AF0A2F256}" srcOrd="0" destOrd="0" presId="urn:diagrams.loki3.com/BracketList"/>
    <dgm:cxn modelId="{73CC5835-AA42-457E-A12B-17481BEF9838}" type="presOf" srcId="{2C858D8A-BD5E-4943-AC97-3FD818D142DE}" destId="{9175424E-612A-4B72-89CD-0EFDADCFDD1F}" srcOrd="0" destOrd="2" presId="urn:diagrams.loki3.com/BracketList"/>
    <dgm:cxn modelId="{01514636-B3E4-40B9-BA91-B1B09337B347}" type="presOf" srcId="{F29C4E01-C09B-438C-9113-B6E9FF5DFD38}" destId="{86E21F88-7726-4B6A-8AA4-50C3FB4AC66D}" srcOrd="0" destOrd="1" presId="urn:diagrams.loki3.com/BracketList"/>
    <dgm:cxn modelId="{096FE25D-ED43-48A2-ACA8-20A40F77FC31}" srcId="{83035B10-5B03-4E94-B998-54AE7C044928}" destId="{35F0567E-236D-4971-8C0A-709AAD1BC349}" srcOrd="4" destOrd="0" parTransId="{7F62CFBA-4322-4F9F-BCFE-83C4491AC94C}" sibTransId="{F8351DC9-FCD8-42B5-94E0-1FB511B25936}"/>
    <dgm:cxn modelId="{6DDA035E-790C-4A1F-AE26-24F19A00AF4A}" type="presOf" srcId="{50C37763-24F8-4AA8-A32B-9F9CA6D119D6}" destId="{603689CA-F9E4-44EC-B527-50FB539B823D}" srcOrd="0" destOrd="0" presId="urn:diagrams.loki3.com/BracketList"/>
    <dgm:cxn modelId="{04460660-F378-459A-9A2B-E3E0592F3242}" type="presOf" srcId="{5C0E0F60-874D-4767-AE2F-74FB881F036A}" destId="{86E21F88-7726-4B6A-8AA4-50C3FB4AC66D}" srcOrd="0" destOrd="3" presId="urn:diagrams.loki3.com/BracketList"/>
    <dgm:cxn modelId="{71A2D341-AA26-4666-9932-B4140F5EF1FE}" srcId="{EA313893-4865-4D2A-B411-A9583C447998}" destId="{FAB16A03-BE56-456B-A536-11D2B059B184}" srcOrd="3" destOrd="0" parTransId="{E696F496-5F4D-42CD-9F72-E43FD3C8193B}" sibTransId="{F52C13CC-48BB-4B43-924B-37454BDA68A7}"/>
    <dgm:cxn modelId="{E415D443-6379-4CD8-AB97-3FE6FD0F4592}" type="presOf" srcId="{715ABCDD-7748-47FB-9152-0DE37D243758}" destId="{F2B5D16A-6048-4E1D-9634-1D2AF0A2F256}" srcOrd="0" destOrd="1" presId="urn:diagrams.loki3.com/BracketList"/>
    <dgm:cxn modelId="{FC23BA64-5B04-4EF8-9326-D5B528E0ACB8}" srcId="{B7ABE164-295C-4643-A9AC-4A52A9ED0489}" destId="{AE3639C6-8C43-4F97-BE23-F9306E299CF9}" srcOrd="0" destOrd="0" parTransId="{1CDD6596-67E1-4C59-93B1-01CBD19A6B8E}" sibTransId="{B586966D-EDF9-4827-9CA3-63AB3D2E71A7}"/>
    <dgm:cxn modelId="{1388CB44-D3BD-4172-A856-4508ADCD1F7B}" srcId="{AE188517-6F02-4DC7-9EA1-785FA319F063}" destId="{2C858D8A-BD5E-4943-AC97-3FD818D142DE}" srcOrd="2" destOrd="0" parTransId="{7AF921C9-184C-4D38-ADA9-B898BB7C86C3}" sibTransId="{FCFEDC75-2A47-4FA0-A695-73D0EBC2EB13}"/>
    <dgm:cxn modelId="{34C39845-C590-493A-877C-951628E8E8F0}" type="presOf" srcId="{83035B10-5B03-4E94-B998-54AE7C044928}" destId="{06464D07-8B60-462A-8EC4-545BAA8C97B1}" srcOrd="0" destOrd="0" presId="urn:diagrams.loki3.com/BracketList"/>
    <dgm:cxn modelId="{726A266A-96C5-42ED-93FB-3116EF24E56C}" type="presOf" srcId="{FAB16A03-BE56-456B-A536-11D2B059B184}" destId="{975FEC36-CD0E-4BA1-9445-37B05FFD96CD}"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A1274A7F-CF88-49BE-AD7B-B72D81B5E439}" type="presOf" srcId="{35F0567E-236D-4971-8C0A-709AAD1BC349}" destId="{603689CA-F9E4-44EC-B527-50FB539B823D}" srcOrd="0" destOrd="4" presId="urn:diagrams.loki3.com/BracketList"/>
    <dgm:cxn modelId="{1B885F82-B84C-4695-AECA-80418A5B7E71}" type="presOf" srcId="{EA313893-4865-4D2A-B411-A9583C447998}" destId="{2B91DE99-FB3D-40B9-9827-F76B61DF0C13}"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FFAD90-2F9A-46A3-89E6-68A064766737}" srcId="{FAB16A03-BE56-456B-A536-11D2B059B184}" destId="{715ABCDD-7748-47FB-9152-0DE37D243758}" srcOrd="1" destOrd="0" parTransId="{A4CDED56-308B-497B-BDAA-89BF5C12FE1C}" sibTransId="{60C13AFB-01B2-443D-B8DC-431B4AE659EC}"/>
    <dgm:cxn modelId="{2693BB9E-F2CD-4F85-AA3F-0D8505E9CD15}" srcId="{B7ABE164-295C-4643-A9AC-4A52A9ED0489}" destId="{E676A21A-338A-453B-AAD8-AE1E2984352F}" srcOrd="2" destOrd="0" parTransId="{5E57A9C1-04A6-49D4-AC5A-3AAB86452FC4}" sibTransId="{5A93F642-2A8F-4AA8-91EA-8C5E73BCE0E6}"/>
    <dgm:cxn modelId="{24E599A1-6729-4099-9255-88D181B968CF}" srcId="{EA313893-4865-4D2A-B411-A9583C447998}" destId="{AE188517-6F02-4DC7-9EA1-785FA319F063}" srcOrd="0" destOrd="0" parTransId="{74848A57-88CA-4171-BA55-469D8EB40C4E}" sibTransId="{568BD935-8EC2-4B1C-BF6A-A8560483E10B}"/>
    <dgm:cxn modelId="{3F672BA3-6B08-4E41-B0B1-EE48C70A6F7D}" type="presOf" srcId="{E0ED33B9-E057-48E4-9E71-165921651D87}" destId="{9175424E-612A-4B72-89CD-0EFDADCFDD1F}" srcOrd="0" destOrd="1" presId="urn:diagrams.loki3.com/BracketList"/>
    <dgm:cxn modelId="{601D92B6-4F88-4704-8384-4B4737DC3EC7}" type="presOf" srcId="{F2465E65-C3E0-423D-B60A-CBBB12166DD6}" destId="{603689CA-F9E4-44EC-B527-50FB539B823D}" srcOrd="0" destOrd="5" presId="urn:diagrams.loki3.com/BracketList"/>
    <dgm:cxn modelId="{0376D2BA-EE8B-4769-BC24-CC367BEE684B}" srcId="{83035B10-5B03-4E94-B998-54AE7C044928}" destId="{32CACD8F-92CC-4EB0-82A5-ED325E9C0DCF}" srcOrd="2" destOrd="0" parTransId="{A21F767D-FDA7-4106-99A9-F43109D327CE}" sibTransId="{D9DF8C18-8AD5-4792-BADC-2960152A17B4}"/>
    <dgm:cxn modelId="{147B58C2-DB15-4ED7-BAAA-B08374A5C799}" srcId="{83035B10-5B03-4E94-B998-54AE7C044928}" destId="{50C37763-24F8-4AA8-A32B-9F9CA6D119D6}" srcOrd="0" destOrd="0" parTransId="{F0D5E2E7-679F-4720-9577-5CD05DCDE746}" sibTransId="{49958AA6-4ED7-42C4-90F9-E8289337C9E3}"/>
    <dgm:cxn modelId="{F5977DCA-FCBA-4F37-ADC2-A8184D8E3430}" srcId="{AE188517-6F02-4DC7-9EA1-785FA319F063}" destId="{E0ED33B9-E057-48E4-9E71-165921651D87}" srcOrd="1" destOrd="0" parTransId="{8F5638B8-B583-4EA8-8527-E5F16E143838}" sibTransId="{51F416F3-006F-4031-AE82-2898447A66EE}"/>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0"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D55887DD-0AA0-4CF4-B6DC-656DD41FC027}" type="presOf" srcId="{BDACD0F7-6180-4057-9453-3688A341F990}" destId="{603689CA-F9E4-44EC-B527-50FB539B823D}" srcOrd="0" destOrd="3" presId="urn:diagrams.loki3.com/BracketList"/>
    <dgm:cxn modelId="{67EF5EE5-3804-4D77-A770-4862443CBA60}" type="presOf" srcId="{8C2B2478-3DF9-4134-955A-49E9307C40B0}" destId="{8201724E-AC5F-494D-BB50-B7D7A454D657}"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9272B7FC-378B-4B83-9588-83966691943A}" type="presOf" srcId="{32CACD8F-92CC-4EB0-82A5-ED325E9C0DCF}" destId="{603689CA-F9E4-44EC-B527-50FB539B823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1_1" csCatId="accent1" phldr="1"/>
      <dgm:spPr/>
    </dgm:pt>
    <dgm:pt modelId="{FD07E91C-7046-43AA-B707-9B569F93A4ED}">
      <dgm:prSet phldrT="[Text]" custT="1"/>
      <dgm:spPr/>
      <dgm:t>
        <a:bodyPr/>
        <a:lstStyle/>
        <a:p>
          <a:r>
            <a:rPr lang="en-US" sz="2200" b="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a:t>Tooling</a:t>
          </a:r>
          <a:r>
            <a:rPr lang="en-US" sz="1800" b="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b="1" dirty="0"/>
            <a:t>Security</a:t>
          </a:r>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b="1" dirty="0"/>
            <a:t>Monitoring</a:t>
          </a:r>
          <a:r>
            <a:rPr lang="en-US" dirty="0"/>
            <a:t>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b="1"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b="1" dirty="0"/>
            <a:t>Networking</a:t>
          </a:r>
          <a:r>
            <a:rPr lang="en-US" dirty="0"/>
            <a:t> and Hybrid</a:t>
          </a:r>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b="1" dirty="0"/>
            <a:t>Scheduling</a:t>
          </a:r>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A28A5B03-93B4-4E25-83A8-4717663D0BE7}" srcId="{ADFEDC73-2B2E-43C0-AD58-725D1DCF174E}" destId="{581246C8-181E-4878-A601-2EC72759FF4F}" srcOrd="0" destOrd="0" parTransId="{9F246523-F18C-46DF-BC3A-109F69E5643D}" sibTransId="{B336225B-DA50-4301-A721-DA4E4D604FF3}"/>
    <dgm:cxn modelId="{A4CF5F03-1BDC-46C3-BB5F-D7FB2AD10F11}" type="presOf" srcId="{E412A020-3511-4A7A-8663-0AFBEDD8CBD9}" destId="{3C87AD43-0AD8-428C-9AFA-3554C295DCBC}" srcOrd="0" destOrd="0" presId="urn:microsoft.com/office/officeart/2005/8/layout/bList2"/>
    <dgm:cxn modelId="{8115C405-B7F1-4AD9-85FF-EFD658429021}" type="presOf" srcId="{9F92ED19-1724-43E6-95B0-EF6C9BED8AE0}" destId="{5ADC0861-C82E-454D-BD90-559DC9444550}"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A0DDAD0B-4378-4055-953D-CDA16C1CD9FB}" srcId="{1721E8E1-C089-4FFE-BBEE-283977BBB4E7}" destId="{7EDDF440-80B6-4AC2-B1A4-A3D252D2AFE3}" srcOrd="2" destOrd="0" parTransId="{509887BA-4129-457C-9D3E-6342D99FC8AD}" sibTransId="{8ECE8B4B-9696-4598-8BD4-1A99BEC022E2}"/>
    <dgm:cxn modelId="{5ACB850D-ACA0-44C7-BE8E-06F88377075D}" type="presOf" srcId="{C70DC36B-8303-4652-8BF1-0D84A29FCFED}" destId="{8969E77D-450B-4AA5-A0D7-1198EF98D262}" srcOrd="0" destOrd="2" presId="urn:microsoft.com/office/officeart/2005/8/layout/bList2"/>
    <dgm:cxn modelId="{F74A3914-DAB5-48DC-AA80-0FF44615F51F}" srcId="{BB06A51A-E5C3-4815-9A8A-26A9C315F2C9}" destId="{889BFDF4-ED80-4901-A111-25FB979B01BE}" srcOrd="1" destOrd="0" parTransId="{82699BE9-36A0-4364-B27B-092B1CAAF526}" sibTransId="{A9DA566C-6E73-4D9A-9E54-CDED553A92F0}"/>
    <dgm:cxn modelId="{A0393F14-4BFB-47E6-BF57-99C10F239377}" type="presOf" srcId="{4DDF4143-F981-4EAD-9C97-199D8ADE1CA6}" destId="{9D7E3D2A-F1CD-4DD9-A45E-2E38E6089D9D}" srcOrd="0"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9EFDD017-DECC-4072-A432-46931FD1BB70}" srcId="{7D7BEADE-5062-48DE-94DE-BDA19850E310}" destId="{26C202F7-81A9-4496-A14C-0F0C7A8288CA}" srcOrd="1" destOrd="0" parTransId="{05C5BA8B-6560-4107-9987-54D722D85CAA}" sibTransId="{67414826-CBBF-45DF-9390-37651B965F22}"/>
    <dgm:cxn modelId="{5F608C19-7B64-46D5-AB75-7C965B3F3EDB}" type="presOf" srcId="{FD07E91C-7046-43AA-B707-9B569F93A4ED}" destId="{737986F3-B851-4A5D-88F6-F1A82441DEF9}"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9FE6281E-9EFC-4BA8-9A09-B6362F7C11E5}" type="presOf" srcId="{4063D435-9797-4535-BFA9-1BF8D357480D}" destId="{8969E77D-450B-4AA5-A0D7-1198EF98D262}" srcOrd="0" destOrd="4" presId="urn:microsoft.com/office/officeart/2005/8/layout/bList2"/>
    <dgm:cxn modelId="{886ABD1F-DDD3-41FE-A0F4-73CC7C013FE2}" type="presOf" srcId="{3CF79882-1C47-4514-AA27-40C7C574C4DB}" destId="{DAFA15F9-F5B6-4406-AE11-5EFCF813A28C}" srcOrd="0"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5F47D529-1380-4CFC-9214-41B5AAC1EC50}" type="presOf" srcId="{CA1FB632-7D23-4C74-8661-3F621065FC5B}" destId="{A8EB758A-B470-4A99-84C6-32322A8C0C2A}"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B8BC912C-2FBB-41E7-B551-DD1410B8345C}" type="presOf" srcId="{BB06A51A-E5C3-4815-9A8A-26A9C315F2C9}" destId="{102AB124-12EB-480F-B510-081B528C8CEC}"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14285239-5302-4F2C-8270-10576C429FF3}" srcId="{ADFEDC73-2B2E-43C0-AD58-725D1DCF174E}" destId="{B78AF61E-4D36-4D1D-9D94-995D08DC924F}" srcOrd="3" destOrd="0" parTransId="{91C7963C-DC2B-4128-A4EA-CE355504906C}" sibTransId="{6B4205C2-1472-4635-B2BB-0C5BB42B6199}"/>
    <dgm:cxn modelId="{9BBB423C-1B97-488A-986C-3AD7F31D81C8}" type="presOf" srcId="{FEB09DC5-8F2D-459A-9EE5-514B87A88EEB}" destId="{9D7E3D2A-F1CD-4DD9-A45E-2E38E6089D9D}"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85A7A5E-C6D0-4FC0-9B37-CAE1BCBE69B3}" type="presOf" srcId="{839741EB-AF70-4F04-8CE1-CB6A354BDA2D}" destId="{0C665551-770F-4D57-ADD8-1E8A28F25433}" srcOrd="1"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7094B344-5CE1-434F-A554-2075FD909E67}" type="presOf" srcId="{3AEB83EA-4798-41AA-9117-F3038C37D71B}" destId="{91E02F7E-BB11-4B8F-B641-4866397949A8}"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4C4EBE4C-B5CE-4AA7-837B-BDC5955EE20E}" srcId="{7D7BEADE-5062-48DE-94DE-BDA19850E310}" destId="{3CF79882-1C47-4514-AA27-40C7C574C4DB}" srcOrd="0" destOrd="0" parTransId="{8E2A1C3C-4237-4BC2-8069-1AA25F374816}" sibTransId="{C092D800-1BAB-4DAA-A0A3-AA1E090E212B}"/>
    <dgm:cxn modelId="{B41ACD74-4B5E-41C9-819B-F94070C5F62C}" type="presOf" srcId="{5A40D569-A2CA-4DC5-8096-EB57FC79964E}" destId="{8969E77D-450B-4AA5-A0D7-1198EF98D262}" srcOrd="0" destOrd="0" presId="urn:microsoft.com/office/officeart/2005/8/layout/bList2"/>
    <dgm:cxn modelId="{61A15875-801D-4922-B416-70F4FFAD4EA5}" srcId="{BF86B76B-4D25-48D0-9D7B-39A830F7D6BC}" destId="{BB06A51A-E5C3-4815-9A8A-26A9C315F2C9}" srcOrd="1" destOrd="0" parTransId="{3B1A6EF0-EDC6-4F66-8B33-1341E176D8C1}" sibTransId="{9F92ED19-1724-43E6-95B0-EF6C9BED8AE0}"/>
    <dgm:cxn modelId="{E60B8855-41FE-4451-8269-7FF01286C5DB}" type="presOf" srcId="{4984D47A-45EE-4FDD-B815-BA171D1C5A36}" destId="{63298AE1-0B1E-4F2F-9FE9-40C2F82C9870}"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CE542488-D4E0-4ACF-B51E-EE1D6AEB6F65}" srcId="{CA1FB632-7D23-4C74-8661-3F621065FC5B}" destId="{A2551323-DBDF-4347-A140-A437DF87E43D}" srcOrd="1" destOrd="0" parTransId="{DDDE3D95-6301-43DF-AC7C-8770E3C744F9}" sibTransId="{6959CC38-679D-4D2C-B824-EE08B52585BF}"/>
    <dgm:cxn modelId="{0D2D9288-5573-4729-9220-79BC56DC0B7A}" type="presOf" srcId="{1721E8E1-C089-4FFE-BBEE-283977BBB4E7}" destId="{49D40827-C37B-462A-8830-3781D78F9E47}" srcOrd="1" destOrd="0"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8FB0A48B-5D26-4FDD-BC7E-6E12DCD81551}" srcId="{FD07E91C-7046-43AA-B707-9B569F93A4ED}" destId="{3C0E2922-E9B9-40C8-A811-8CEEE3303084}" srcOrd="1" destOrd="0" parTransId="{660AA7A1-3C51-4092-9406-183C6A636C90}" sibTransId="{A8915ADB-DF8A-4F42-A3DC-E28A17AECE58}"/>
    <dgm:cxn modelId="{34F9B48F-B965-4478-9654-2DC32A680C02}" srcId="{CA1FB632-7D23-4C74-8661-3F621065FC5B}" destId="{7560F218-1D10-4D58-84C0-0F285BBE50BC}" srcOrd="2" destOrd="0" parTransId="{79CBB9AB-E975-4131-994C-38E48D9387BA}" sibTransId="{92974BE0-09B8-49D3-8783-6164B0373553}"/>
    <dgm:cxn modelId="{74091998-69A2-4CAA-9D31-37B080650EBB}" srcId="{ADFEDC73-2B2E-43C0-AD58-725D1DCF174E}" destId="{F37F02E3-CBA1-4CBE-9B22-A5C4268EF28F}" srcOrd="2" destOrd="0" parTransId="{4E44D3AB-4158-43C1-8BBA-4C05832B36E2}" sibTransId="{BB6C094C-874C-445E-800F-176F2A2D773E}"/>
    <dgm:cxn modelId="{F39B409A-2A6C-41C4-9A73-B0404677101A}" srcId="{BB06A51A-E5C3-4815-9A8A-26A9C315F2C9}" destId="{ECBF0E7D-1D53-41E9-B58F-C2DA73CE6F7C}" srcOrd="2" destOrd="0" parTransId="{DD0442FE-634D-48AA-BCA0-27D254A5E090}" sibTransId="{29F5F36B-8BD2-4081-9AF4-897933235905}"/>
    <dgm:cxn modelId="{8027379B-0991-4E34-8ACF-0CEBCF7AD8C6}" type="presOf" srcId="{A2551323-DBDF-4347-A140-A437DF87E43D}" destId="{EBAAD708-00D7-4493-BDC1-12B6057906A7}" srcOrd="0" destOrd="1" presId="urn:microsoft.com/office/officeart/2005/8/layout/bList2"/>
    <dgm:cxn modelId="{0DCCD3A0-F1AB-4D90-93C9-3ABD857054E4}" type="presOf" srcId="{3C0E2922-E9B9-40C8-A811-8CEEE3303084}" destId="{8969E77D-450B-4AA5-A0D7-1198EF98D262}" srcOrd="0" destOrd="1" presId="urn:microsoft.com/office/officeart/2005/8/layout/bList2"/>
    <dgm:cxn modelId="{E4B669A1-1DE9-47FB-A114-BAFA995D43FE}" type="presOf" srcId="{7D7BEADE-5062-48DE-94DE-BDA19850E310}" destId="{2FB54CA6-FB20-48A0-B936-73347A6D0662}"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C63ACBB1-939C-4627-BA3D-06337861DDC4}" type="presOf" srcId="{7EDDF440-80B6-4AC2-B1A4-A3D252D2AFE3}" destId="{9D7E3D2A-F1CD-4DD9-A45E-2E38E6089D9D}" srcOrd="0" destOrd="2" presId="urn:microsoft.com/office/officeart/2005/8/layout/bList2"/>
    <dgm:cxn modelId="{71B3D8B4-7742-4F5A-AED1-66C7334C53E9}" type="presOf" srcId="{F37F02E3-CBA1-4CBE-9B22-A5C4268EF28F}" destId="{11DC0853-3C95-48A0-8914-B279EF9D3451}" srcOrd="0" destOrd="2" presId="urn:microsoft.com/office/officeart/2005/8/layout/bList2"/>
    <dgm:cxn modelId="{37CC79B7-AE45-4C1A-8676-FA910A06B2DE}" type="presOf" srcId="{1B88233D-81ED-49A9-A83C-E8279FC70E5F}" destId="{DAFA15F9-F5B6-4406-AE11-5EFCF813A28C}" srcOrd="0" destOrd="2" presId="urn:microsoft.com/office/officeart/2005/8/layout/bList2"/>
    <dgm:cxn modelId="{39BF5FBC-0A68-4361-B59A-7D49CED77783}" type="presOf" srcId="{6A8ADEC0-2A0D-4067-9DA1-C9A0DDF26CEA}" destId="{79BAC803-CD8B-4D4D-A91A-1BFC6FF553B3}" srcOrd="0" destOrd="0" presId="urn:microsoft.com/office/officeart/2005/8/layout/bList2"/>
    <dgm:cxn modelId="{2314E4C2-BDD5-47E1-8E61-E548FCDB938B}" srcId="{ADFEDC73-2B2E-43C0-AD58-725D1DCF174E}" destId="{178528A9-B31D-459D-890B-51C8871663DA}" srcOrd="1" destOrd="0" parTransId="{986006F1-5FA9-4781-BC78-B3ACFD3BFA71}" sibTransId="{6849799C-A973-4335-8836-58BA2C641BC4}"/>
    <dgm:cxn modelId="{CCB565C5-1438-42D3-8D7A-0DCA9E88FB35}" type="presOf" srcId="{ADFEDC73-2B2E-43C0-AD58-725D1DCF174E}" destId="{813E9E72-B8C5-4FD7-A1C8-FE5434B134AB}" srcOrd="1" destOrd="0" presId="urn:microsoft.com/office/officeart/2005/8/layout/bList2"/>
    <dgm:cxn modelId="{A791EEC5-1C7F-46A9-867C-AAF94DFC4156}" srcId="{7D7BEADE-5062-48DE-94DE-BDA19850E310}" destId="{1B88233D-81ED-49A9-A83C-E8279FC70E5F}" srcOrd="2" destOrd="0" parTransId="{2A82E623-1A38-4448-BC70-EA01AA5C940E}" sibTransId="{D2EC917D-665D-4555-AF2F-1AC5F8CCF642}"/>
    <dgm:cxn modelId="{64931EC9-D2AF-48FE-A639-CE01BDB3B36A}" type="presOf" srcId="{D6544E59-53C7-4362-82D3-269E2EFD0C4B}" destId="{D21577B0-F1B9-4247-9E73-8138B13E418F}" srcOrd="0" destOrd="0" presId="urn:microsoft.com/office/officeart/2005/8/layout/bList2"/>
    <dgm:cxn modelId="{656EFECB-31D1-4FFD-BB34-2078418E79CC}" type="presOf" srcId="{2FA8F281-A594-4AB1-9610-DB57A2FB3620}" destId="{EBAAD708-00D7-4493-BDC1-12B6057906A7}" srcOrd="0" destOrd="0" presId="urn:microsoft.com/office/officeart/2005/8/layout/bList2"/>
    <dgm:cxn modelId="{A638E6D7-4049-4742-8011-B0E1ACE3F2BD}" type="presOf" srcId="{CA1FB632-7D23-4C74-8661-3F621065FC5B}" destId="{0F6780AD-6FF0-481B-941D-33FB86F3EB15}" srcOrd="1"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E9FB0BD8-4454-4E0C-BC0C-911BC5ED5712}" type="presOf" srcId="{FD07E91C-7046-43AA-B707-9B569F93A4ED}" destId="{D205654F-51A3-4FAE-BE99-C43D0F29D35C}"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9043AE5-9578-43CE-9415-A0EDAF1E5DF0}" type="presOf" srcId="{86EE1229-D4A9-47A9-9BB0-9678935912BB}" destId="{8969E77D-450B-4AA5-A0D7-1198EF98D262}" srcOrd="0" destOrd="3"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843F6CE7-A12F-4E49-820B-C045937DD429}" type="presOf" srcId="{ECBF0E7D-1D53-41E9-B58F-C2DA73CE6F7C}" destId="{33702B15-9095-4FA4-8821-B11AC9EBEFC2}" srcOrd="0" destOrd="2" presId="urn:microsoft.com/office/officeart/2005/8/layout/bList2"/>
    <dgm:cxn modelId="{6CCEDDED-323F-41A7-A6F1-F80D67885A7F}" type="presOf" srcId="{839741EB-AF70-4F04-8CE1-CB6A354BDA2D}" destId="{0BD928BB-9FB9-45AA-9F1D-B3A252A776DF}" srcOrd="0" destOrd="0" presId="urn:microsoft.com/office/officeart/2005/8/layout/bList2"/>
    <dgm:cxn modelId="{EC0D32F2-F017-4128-A51A-1F706151257D}" srcId="{BF86B76B-4D25-48D0-9D7B-39A830F7D6BC}" destId="{839741EB-AF70-4F04-8CE1-CB6A354BDA2D}" srcOrd="3" destOrd="0" parTransId="{01DE0FEF-9F58-4FED-835A-FCF288F7D0C3}" sibTransId="{D6544E59-53C7-4362-82D3-269E2EFD0C4B}"/>
    <dgm:cxn modelId="{A49DC3F5-4B22-41D8-8A11-8D4ED29FC965}" srcId="{FD07E91C-7046-43AA-B707-9B569F93A4ED}" destId="{C70DC36B-8303-4652-8BF1-0D84A29FCFED}" srcOrd="2" destOrd="0" parTransId="{9C13C528-66CB-44F5-B93C-45BE5455BA2C}" sibTransId="{F2A89874-3374-45FA-B8DF-6F716C7C2BAA}"/>
    <dgm:cxn modelId="{D8A129F6-AA45-4309-BD36-F8823891D05E}" type="presOf" srcId="{E72DA594-5EF6-49EF-B7A8-761A72DFC525}" destId="{36489D48-03D6-4FE4-84E5-8A76C77942E2}" srcOrd="0" destOrd="0" presId="urn:microsoft.com/office/officeart/2005/8/layout/bList2"/>
    <dgm:cxn modelId="{545E47F6-57BE-4CF9-A07F-ED9974424743}" type="presOf" srcId="{BB06A51A-E5C3-4815-9A8A-26A9C315F2C9}" destId="{63BDA6B1-2B38-4AE2-AC0A-4100D50825C7}" srcOrd="1" destOrd="0" presId="urn:microsoft.com/office/officeart/2005/8/layout/bList2"/>
    <dgm:cxn modelId="{E87DDCF7-1512-4719-BD1C-BA92B598B14D}" type="presOf" srcId="{516B408B-B909-40EE-BE7A-256FE7D4FECB}" destId="{63298AE1-0B1E-4F2F-9FE9-40C2F82C9870}" srcOrd="0" destOrd="1" presId="urn:microsoft.com/office/officeart/2005/8/layout/bList2"/>
    <dgm:cxn modelId="{55B62AF8-2210-4A2E-91B7-9AA5CF63BEA4}" type="presOf" srcId="{1721E8E1-C089-4FFE-BBEE-283977BBB4E7}" destId="{BB249775-B93F-4D41-8748-455120B86C4B}" srcOrd="0" destOrd="0" presId="urn:microsoft.com/office/officeart/2005/8/layout/bList2"/>
    <dgm:cxn modelId="{15DBDAF9-0A7F-43C1-86A8-00FDBB9B3DE9}" srcId="{1721E8E1-C089-4FFE-BBEE-283977BBB4E7}" destId="{4DDF4143-F981-4EAD-9C97-199D8ADE1CA6}" srcOrd="0" destOrd="0" parTransId="{7072F69A-1BAC-4AAC-8796-151D2B09D0B7}" sibTransId="{AFBE715B-A6DD-429F-B539-0A0C194394A1}"/>
    <dgm:cxn modelId="{6CB8F1F9-9E69-4E00-B8C0-9A547B0570E1}" srcId="{BF86B76B-4D25-48D0-9D7B-39A830F7D6BC}" destId="{ADFEDC73-2B2E-43C0-AD58-725D1DCF174E}" srcOrd="2" destOrd="0" parTransId="{49E9D818-2678-4347-B551-422D01E8C3E3}" sibTransId="{6A8ADEC0-2A0D-4067-9DA1-C9A0DDF26CEA}"/>
    <dgm:cxn modelId="{E09774FA-219F-4706-8489-05B8AC385192}" type="presOf" srcId="{26C202F7-81A9-4496-A14C-0F0C7A8288CA}" destId="{DAFA15F9-F5B6-4406-AE11-5EFCF813A28C}" srcOrd="0" destOrd="1" presId="urn:microsoft.com/office/officeart/2005/8/layout/bList2"/>
    <dgm:cxn modelId="{5A62D2FA-D403-4AEC-A84C-10AB3CA5B231}" type="presOf" srcId="{889BFDF4-ED80-4901-A111-25FB979B01BE}" destId="{33702B15-9095-4FA4-8821-B11AC9EBEFC2}" srcOrd="0" destOrd="1" presId="urn:microsoft.com/office/officeart/2005/8/layout/bList2"/>
    <dgm:cxn modelId="{06687AFB-08AB-4C0B-8662-123E7CD5D07F}" type="presOf" srcId="{0DF4D955-4B58-4192-B96A-5A1EC6A75178}" destId="{33702B15-9095-4FA4-8821-B11AC9EBEFC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Business Understanding</a:t>
          </a: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Ingest Data</a:t>
          </a:r>
        </a:p>
        <a:p>
          <a:pPr marL="171450" lvl="1" indent="-171450" algn="l" defTabSz="844550">
            <a:lnSpc>
              <a:spcPct val="90000"/>
            </a:lnSpc>
            <a:spcBef>
              <a:spcPct val="0"/>
            </a:spcBef>
            <a:spcAft>
              <a:spcPct val="15000"/>
            </a:spcAft>
            <a:buChar char="•"/>
          </a:pPr>
          <a:r>
            <a:rPr lang="en-US" sz="1900" kern="1200" dirty="0">
              <a:latin typeface="+mj-lt"/>
            </a:rPr>
            <a:t>Explore Data</a:t>
          </a:r>
        </a:p>
        <a:p>
          <a:pPr marL="171450" lvl="1" indent="-171450" algn="l" defTabSz="844550">
            <a:lnSpc>
              <a:spcPct val="90000"/>
            </a:lnSpc>
            <a:spcBef>
              <a:spcPct val="0"/>
            </a:spcBef>
            <a:spcAft>
              <a:spcPct val="15000"/>
            </a:spcAft>
            <a:buChar char="•"/>
          </a:pPr>
          <a:r>
            <a:rPr lang="en-US" sz="1900" kern="1200" dirty="0">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Data Acquisition and Understanding</a:t>
          </a: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Modeling</a:t>
          </a: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Deployment</a:t>
          </a: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Testing and Validation</a:t>
          </a:r>
        </a:p>
        <a:p>
          <a:pPr marL="171450" lvl="1" indent="-171450" algn="l" defTabSz="844550">
            <a:lnSpc>
              <a:spcPct val="90000"/>
            </a:lnSpc>
            <a:spcBef>
              <a:spcPct val="0"/>
            </a:spcBef>
            <a:spcAft>
              <a:spcPct val="15000"/>
            </a:spcAft>
            <a:buChar char="•"/>
          </a:pPr>
          <a:r>
            <a:rPr lang="en-US" sz="1900" kern="1200" dirty="0">
              <a:latin typeface="+mj-lt"/>
            </a:rPr>
            <a:t>Handoff</a:t>
          </a:r>
        </a:p>
        <a:p>
          <a:pPr marL="171450" lvl="1" indent="-171450" algn="l" defTabSz="844550">
            <a:lnSpc>
              <a:spcPct val="90000"/>
            </a:lnSpc>
            <a:spcBef>
              <a:spcPct val="0"/>
            </a:spcBef>
            <a:spcAft>
              <a:spcPct val="15000"/>
            </a:spcAft>
            <a:buChar char="•"/>
          </a:pPr>
          <a:r>
            <a:rPr lang="en-US" sz="1900" kern="1200" dirty="0">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Customer Acceptance</a:t>
          </a: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Information Management</a:t>
          </a: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Data Catalog</a:t>
          </a:r>
        </a:p>
        <a:p>
          <a:pPr marL="228600" lvl="1" indent="-228600" algn="l" defTabSz="889000">
            <a:lnSpc>
              <a:spcPct val="90000"/>
            </a:lnSpc>
            <a:spcBef>
              <a:spcPct val="0"/>
            </a:spcBef>
            <a:spcAft>
              <a:spcPct val="15000"/>
            </a:spcAft>
            <a:buChar char="•"/>
          </a:pPr>
          <a:r>
            <a:rPr lang="en-US" sz="2000" kern="1200" dirty="0"/>
            <a:t>Data Factory</a:t>
          </a:r>
        </a:p>
        <a:p>
          <a:pPr marL="228600" lvl="1" indent="-228600" algn="l" defTabSz="889000">
            <a:lnSpc>
              <a:spcPct val="90000"/>
            </a:lnSpc>
            <a:spcBef>
              <a:spcPct val="0"/>
            </a:spcBef>
            <a:spcAft>
              <a:spcPct val="15000"/>
            </a:spcAft>
            <a:buChar char="•"/>
          </a:pPr>
          <a:r>
            <a:rPr lang="en-US" sz="2000" kern="1200" dirty="0"/>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Big Data</a:t>
          </a: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Azure Storage</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SQL Data Warehouse</a:t>
          </a:r>
        </a:p>
        <a:p>
          <a:pPr marL="228600" lvl="1" indent="-228600" algn="l" defTabSz="889000">
            <a:lnSpc>
              <a:spcPct val="90000"/>
            </a:lnSpc>
            <a:spcBef>
              <a:spcPct val="0"/>
            </a:spcBef>
            <a:spcAft>
              <a:spcPct val="15000"/>
            </a:spcAft>
            <a:buChar char="•"/>
          </a:pPr>
          <a:r>
            <a:rPr lang="en-US" sz="2000" kern="1200" dirty="0"/>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Intelligence and Advanced Analytics</a:t>
          </a: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Cortana, Bot Service, Cognitive Framework</a:t>
          </a:r>
        </a:p>
        <a:p>
          <a:pPr marL="228600" lvl="1" indent="-228600" algn="l" defTabSz="889000">
            <a:lnSpc>
              <a:spcPct val="90000"/>
            </a:lnSpc>
            <a:spcBef>
              <a:spcPct val="0"/>
            </a:spcBef>
            <a:spcAft>
              <a:spcPct val="15000"/>
            </a:spcAft>
            <a:buChar char="•"/>
          </a:pPr>
          <a:r>
            <a:rPr lang="en-US" sz="2000" b="1" kern="1200" dirty="0">
              <a:solidFill>
                <a:schemeClr val="accent1">
                  <a:lumMod val="75000"/>
                </a:schemeClr>
              </a:solidFill>
            </a:rPr>
            <a:t>Azure Machine Learning Services</a:t>
          </a:r>
        </a:p>
        <a:p>
          <a:pPr marL="228600" lvl="1" indent="-228600" algn="l" defTabSz="889000">
            <a:lnSpc>
              <a:spcPct val="90000"/>
            </a:lnSpc>
            <a:spcBef>
              <a:spcPct val="0"/>
            </a:spcBef>
            <a:spcAft>
              <a:spcPct val="15000"/>
            </a:spcAft>
            <a:buChar char="•"/>
          </a:pPr>
          <a:r>
            <a:rPr lang="en-US" sz="2000" kern="1200" dirty="0"/>
            <a:t>HDInsight</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Stream Analytics</a:t>
          </a:r>
        </a:p>
        <a:p>
          <a:pPr marL="228600" lvl="1" indent="-228600" algn="l" defTabSz="889000">
            <a:lnSpc>
              <a:spcPct val="90000"/>
            </a:lnSpc>
            <a:spcBef>
              <a:spcPct val="0"/>
            </a:spcBef>
            <a:spcAft>
              <a:spcPct val="15000"/>
            </a:spcAft>
            <a:buChar char="•"/>
          </a:pPr>
          <a:r>
            <a:rPr lang="en-US" sz="2000" kern="1200" dirty="0"/>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Visualization</a:t>
          </a: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Power BI</a:t>
          </a:r>
        </a:p>
        <a:p>
          <a:pPr marL="228600" lvl="1" indent="-228600" algn="l" defTabSz="889000">
            <a:lnSpc>
              <a:spcPct val="90000"/>
            </a:lnSpc>
            <a:spcBef>
              <a:spcPct val="0"/>
            </a:spcBef>
            <a:spcAft>
              <a:spcPct val="15000"/>
            </a:spcAft>
            <a:buChar char="•"/>
          </a:pPr>
          <a:r>
            <a:rPr lang="en-US" sz="2000" kern="1200" dirty="0"/>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Solutions</a:t>
          </a: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Service creation and setup</a:t>
          </a:r>
        </a:p>
        <a:p>
          <a:pPr marL="114300" lvl="1" indent="-114300" algn="l" defTabSz="666750">
            <a:lnSpc>
              <a:spcPct val="90000"/>
            </a:lnSpc>
            <a:spcBef>
              <a:spcPct val="0"/>
            </a:spcBef>
            <a:spcAft>
              <a:spcPct val="15000"/>
            </a:spcAft>
            <a:buChar char="•"/>
          </a:pPr>
          <a:r>
            <a:rPr lang="en-US" sz="1500" b="1" kern="1200" dirty="0"/>
            <a:t>Security</a:t>
          </a:r>
        </a:p>
        <a:p>
          <a:pPr marL="114300" lvl="1" indent="-114300" algn="l" defTabSz="666750">
            <a:lnSpc>
              <a:spcPct val="90000"/>
            </a:lnSpc>
            <a:spcBef>
              <a:spcPct val="0"/>
            </a:spcBef>
            <a:spcAft>
              <a:spcPct val="15000"/>
            </a:spcAft>
            <a:buChar char="•"/>
          </a:pPr>
          <a:r>
            <a:rPr lang="en-US" sz="1500" kern="1200"/>
            <a:t>Cost management</a:t>
          </a:r>
        </a:p>
        <a:p>
          <a:pPr marL="114300" lvl="1" indent="-114300" algn="l" defTabSz="666750">
            <a:lnSpc>
              <a:spcPct val="90000"/>
            </a:lnSpc>
            <a:spcBef>
              <a:spcPct val="0"/>
            </a:spcBef>
            <a:spcAft>
              <a:spcPct val="15000"/>
            </a:spcAft>
            <a:buChar char="•"/>
          </a:pPr>
          <a:r>
            <a:rPr lang="en-US" sz="1500" b="1" kern="1200" dirty="0"/>
            <a:t>Scheduling</a:t>
          </a:r>
        </a:p>
        <a:p>
          <a:pPr marL="114300" lvl="1" indent="-114300" algn="l" defTabSz="666750">
            <a:lnSpc>
              <a:spcPct val="90000"/>
            </a:lnSpc>
            <a:spcBef>
              <a:spcPct val="0"/>
            </a:spcBef>
            <a:spcAft>
              <a:spcPct val="15000"/>
            </a:spcAft>
            <a:buChar char="•"/>
          </a:pPr>
          <a:r>
            <a:rPr lang="en-US" sz="1500" kern="1200"/>
            <a:t>Migration</a:t>
          </a:r>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b="1" kern="1200" dirty="0"/>
            <a:t>Monitoring</a:t>
          </a:r>
          <a:r>
            <a:rPr lang="en-US" sz="1500" kern="1200" dirty="0"/>
            <a:t> and Management</a:t>
          </a:r>
        </a:p>
        <a:p>
          <a:pPr marL="114300" lvl="1" indent="-114300" algn="l" defTabSz="666750">
            <a:lnSpc>
              <a:spcPct val="90000"/>
            </a:lnSpc>
            <a:spcBef>
              <a:spcPct val="0"/>
            </a:spcBef>
            <a:spcAft>
              <a:spcPct val="15000"/>
            </a:spcAft>
            <a:buChar char="•"/>
          </a:pPr>
          <a:r>
            <a:rPr lang="en-US" sz="1500" b="1"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a:t>Tooling</a:t>
          </a:r>
          <a:r>
            <a:rPr lang="en-US" sz="1800" b="0" kern="120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p>
        <a:p>
          <a:pPr marL="114300" lvl="1" indent="-114300" algn="l" defTabSz="666750">
            <a:lnSpc>
              <a:spcPct val="90000"/>
            </a:lnSpc>
            <a:spcBef>
              <a:spcPct val="0"/>
            </a:spcBef>
            <a:spcAft>
              <a:spcPct val="15000"/>
            </a:spcAft>
            <a:buChar char="•"/>
          </a:pPr>
          <a:r>
            <a:rPr lang="en-US" sz="1500" kern="1200"/>
            <a:t>Optimization</a:t>
          </a:r>
        </a:p>
        <a:p>
          <a:pPr marL="114300" lvl="1" indent="-114300" algn="l" defTabSz="666750">
            <a:lnSpc>
              <a:spcPct val="90000"/>
            </a:lnSpc>
            <a:spcBef>
              <a:spcPct val="0"/>
            </a:spcBef>
            <a:spcAft>
              <a:spcPct val="15000"/>
            </a:spcAft>
            <a:buChar char="•"/>
          </a:pPr>
          <a:r>
            <a:rPr lang="en-US" sz="1500" kern="1200"/>
            <a:t>Regulatory requirements</a:t>
          </a:r>
        </a:p>
        <a:p>
          <a:pPr marL="114300" lvl="1" indent="-114300" algn="l" defTabSz="666750">
            <a:lnSpc>
              <a:spcPct val="90000"/>
            </a:lnSpc>
            <a:spcBef>
              <a:spcPct val="0"/>
            </a:spcBef>
            <a:spcAft>
              <a:spcPct val="15000"/>
            </a:spcAft>
            <a:buChar char="•"/>
          </a:pPr>
          <a:r>
            <a:rPr lang="en-US" sz="1500" b="1" kern="1200" dirty="0"/>
            <a:t>Networking</a:t>
          </a:r>
          <a:r>
            <a:rPr lang="en-US" sz="1500" kern="1200" dirty="0"/>
            <a:t> and Hybrid</a:t>
          </a:r>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p>
        <a:p>
          <a:pPr marL="114300" lvl="1" indent="-114300" algn="l" defTabSz="666750">
            <a:lnSpc>
              <a:spcPct val="90000"/>
            </a:lnSpc>
            <a:spcBef>
              <a:spcPct val="0"/>
            </a:spcBef>
            <a:spcAft>
              <a:spcPct val="15000"/>
            </a:spcAft>
            <a:buChar char="•"/>
          </a:pPr>
          <a:r>
            <a:rPr lang="en-US" sz="1500" kern="1200"/>
            <a:t>Groups for monitoring and billing</a:t>
          </a:r>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p>
        <a:p>
          <a:pPr marL="114300" lvl="1" indent="-114300" algn="l" defTabSz="666750">
            <a:lnSpc>
              <a:spcPct val="90000"/>
            </a:lnSpc>
            <a:spcBef>
              <a:spcPct val="0"/>
            </a:spcBef>
            <a:spcAft>
              <a:spcPct val="15000"/>
            </a:spcAft>
            <a:buChar char="•"/>
          </a:pPr>
          <a:r>
            <a:rPr lang="en-US" sz="1500" kern="1200"/>
            <a:t>Recovery strategies</a:t>
          </a:r>
        </a:p>
        <a:p>
          <a:pPr marL="114300" lvl="1" indent="-114300" algn="l" defTabSz="666750">
            <a:lnSpc>
              <a:spcPct val="90000"/>
            </a:lnSpc>
            <a:spcBef>
              <a:spcPct val="0"/>
            </a:spcBef>
            <a:spcAft>
              <a:spcPct val="15000"/>
            </a:spcAft>
            <a:buChar char="•"/>
          </a:pPr>
          <a:r>
            <a:rPr lang="en-US" sz="1500" kern="1200"/>
            <a:t>Outage fallbacks</a:t>
          </a:r>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p>
        <a:p>
          <a:pPr marL="114300" lvl="1" indent="-114300" algn="l" defTabSz="666750">
            <a:lnSpc>
              <a:spcPct val="90000"/>
            </a:lnSpc>
            <a:spcBef>
              <a:spcPct val="0"/>
            </a:spcBef>
            <a:spcAft>
              <a:spcPct val="15000"/>
            </a:spcAft>
            <a:buChar char="•"/>
          </a:pPr>
          <a:r>
            <a:rPr lang="en-US" sz="1500" kern="1200"/>
            <a:t>Report distribution</a:t>
          </a:r>
        </a:p>
        <a:p>
          <a:pPr marL="114300" lvl="1" indent="-114300" algn="l" defTabSz="666750">
            <a:lnSpc>
              <a:spcPct val="90000"/>
            </a:lnSpc>
            <a:spcBef>
              <a:spcPct val="0"/>
            </a:spcBef>
            <a:spcAft>
              <a:spcPct val="15000"/>
            </a:spcAft>
            <a:buChar char="•"/>
          </a:pPr>
          <a:r>
            <a:rPr lang="en-US" sz="1500" kern="1200"/>
            <a:t>Automated alerts</a:t>
          </a:r>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Issue identification</a:t>
          </a:r>
        </a:p>
        <a:p>
          <a:pPr marL="114300" lvl="1" indent="-114300" algn="l" defTabSz="666750">
            <a:lnSpc>
              <a:spcPct val="90000"/>
            </a:lnSpc>
            <a:spcBef>
              <a:spcPct val="0"/>
            </a:spcBef>
            <a:spcAft>
              <a:spcPct val="15000"/>
            </a:spcAft>
            <a:buChar char="•"/>
          </a:pPr>
          <a:r>
            <a:rPr lang="en-US" sz="1500" kern="1200"/>
            <a:t>Resolution call tree</a:t>
          </a:r>
        </a:p>
        <a:p>
          <a:pPr marL="114300" lvl="1" indent="-114300" algn="l" defTabSz="666750">
            <a:lnSpc>
              <a:spcPct val="90000"/>
            </a:lnSpc>
            <a:spcBef>
              <a:spcPct val="0"/>
            </a:spcBef>
            <a:spcAft>
              <a:spcPct val="15000"/>
            </a:spcAft>
            <a:buChar char="•"/>
          </a:pPr>
          <a:r>
            <a:rPr lang="en-US" sz="1500" kern="120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11/13/2017 8:15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11/13/2017 8:15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icrosoft.com/en-us/Cortana"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microsoft.com/en-us/windows/cortana/cortana-skills/" TargetMode="External"/><Relationship Id="rId4" Type="http://schemas.openxmlformats.org/officeDocument/2006/relationships/hyperlink" Target="https://blogs.windows.com/buildingapps/2017/05/10/cortana-skills-kit-empowers-developers-build-intelligent-experiences-millions-users/#AXrmKPb74ugDDmG7.97"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https://medium.com/adventures-in-consumer-technology</a:t>
            </a:r>
            <a:r>
              <a:rPr lang="en-US" sz="900" b="0" kern="1200">
                <a:solidFill>
                  <a:schemeClr val="tx1"/>
                </a:solidFill>
                <a:effectLst/>
                <a:latin typeface="Segoe UI Light" pitchFamily="34" charset="0"/>
                <a:ea typeface="+mn-ea"/>
                <a:cs typeface="+mn-cs"/>
              </a:rPr>
              <a:t>/five-steps-to-approaching-machine-learning-for-your-business-af25e91743f2</a:t>
            </a:r>
          </a:p>
          <a:p>
            <a:endParaRPr lang="en-US" sz="9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313C66B-7AF5-40BA-8933-D16874FF94CC}"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622241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More about Wide World Importers: https://docs.microsoft.com/en-us/sql/sample/world-wide-importers/overview</a:t>
            </a:r>
          </a:p>
          <a:p>
            <a:pPr marL="228600" indent="-228600">
              <a:buFont typeface="+mj-lt"/>
              <a:buAutoNum type="arabicPeriod"/>
            </a:pPr>
            <a:r>
              <a:rPr lang="en-US" baseline="0" dirty="0"/>
              <a:t>Anomaly Detection: https</a:t>
            </a:r>
            <a:r>
              <a:rPr lang="en-US" baseline="0"/>
              <a:t>://gallery.cortanaintelligence.com/Solution/Anomaly-Detection-in-Real-time-Data-Streams</a:t>
            </a:r>
            <a:endParaRPr lang="en-US"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047212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Another approach on decision matrices: http://www.businessnewsdaily.com/6146-decision-matrix.html</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470012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Full description is here: https://github.com/Azure/itanomalyinsights-cortana-intelligence-preconfigured-solution/blob/master/Docs/IT%20Anomaly%20Insights%20Post%20Deployment%20Instructions.md </a:t>
            </a:r>
          </a:p>
          <a:p>
            <a:pPr marL="228600" indent="-228600">
              <a:buFont typeface="+mj-lt"/>
              <a:buAutoNum type="arabicPeriod"/>
            </a:pPr>
            <a:r>
              <a:rPr lang="en-US" baseline="0" dirty="0"/>
              <a:t>Create your own Solution Templates: https://start.cortanaintelligence.com/CustomSolutions</a:t>
            </a:r>
          </a:p>
          <a:p>
            <a:pPr marL="228600" indent="-228600">
              <a:buFont typeface="+mj-lt"/>
              <a:buAutoNum type="arabicPeriod"/>
            </a:pPr>
            <a:r>
              <a:rPr lang="en-US" baseline="0" dirty="0"/>
              <a:t>More solution tutorials: https://gallery.cortanaintelligence.com/browse?categories=%5B%227%22%5D&amp;skip=0&amp;orderby=trending%20desc&amp;tags=%5B%22Solution%22%5D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591657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855913" cy="1606550"/>
          </a:xfrm>
        </p:spPr>
      </p:sp>
      <p:sp>
        <p:nvSpPr>
          <p:cNvPr id="3" name="Notes Placeholder 2"/>
          <p:cNvSpPr>
            <a:spLocks noGrp="1"/>
          </p:cNvSpPr>
          <p:nvPr>
            <p:ph type="body" idx="1"/>
          </p:nvPr>
        </p:nvSpPr>
        <p:spPr>
          <a:xfrm>
            <a:off x="121185" y="2445745"/>
            <a:ext cx="6599104" cy="6544019"/>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 - https://www.simple-talk.com/cloud/cloud-data/azure-networking-sql-server-dbas/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Full tutorial: https://github.com/Azure/DevOps-For-AI-Apps/blob/master/Tutorial.md </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30053489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76134C8-AC9E-49DD-B3D6-722B1A93F18D}"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691739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The five questions data science can answer - https://docs.microsoft.com/en-us/azure/machine-learning/machine-learning-data-science-for-beginners-the-5-questions-data-science-answers</a:t>
            </a:r>
          </a:p>
          <a:p>
            <a:pPr marL="228600" indent="-228600">
              <a:buFont typeface="+mj-lt"/>
              <a:buAutoNum type="arabicPeriod"/>
            </a:pPr>
            <a:r>
              <a:rPr lang="en-US" dirty="0"/>
              <a:t>The question</a:t>
            </a:r>
            <a:r>
              <a:rPr lang="en-US" baseline="0" dirty="0"/>
              <a:t> you can answer with data - https://docs.microsoft.com/en-us/azure/machine-learning/machine-learning-data-science-for-beginners-ask-a-question-you-can-answer-with-data</a:t>
            </a:r>
          </a:p>
          <a:p>
            <a:pPr marL="228600" indent="-228600">
              <a:buFont typeface="+mj-lt"/>
              <a:buAutoNum type="arabicPeriod"/>
            </a:pPr>
            <a:r>
              <a:rPr lang="en-US" baseline="0" dirty="0"/>
              <a:t>Copy other people’s work to do </a:t>
            </a:r>
            <a:r>
              <a:rPr lang="en-US" baseline="0"/>
              <a:t>data science - https://docs.microsoft.com/en-us/azure/machine-learning/machine-learning-data-science-for-beginners-copy-other-peoples-work-to-do-data-science</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225893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Is your</a:t>
            </a:r>
            <a:r>
              <a:rPr lang="en-US" baseline="0" dirty="0"/>
              <a:t> data ready for data science - https://docs.microsoft.com/en-us/azure/machine-learning/machine-learning-data-science-for-beginners-is-your-data-ready-for-data-science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Correlation</a:t>
            </a:r>
            <a:r>
              <a:rPr lang="en-US" baseline="0" dirty="0"/>
              <a:t> does not equal Causation - http://www.tylervigen.com/spurious-correlations </a:t>
            </a:r>
            <a:endParaRPr lang="en-US" dirty="0"/>
          </a:p>
          <a:p>
            <a:pPr marL="228600" indent="-228600">
              <a:buFont typeface="+mj-lt"/>
              <a:buAutoNum type="arabicPeriod"/>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611169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Predict an</a:t>
            </a:r>
            <a:r>
              <a:rPr lang="en-US" baseline="0" dirty="0"/>
              <a:t> answer with a simple model - https://docs.microsoft.com/en-us/azure/machine-learning/machine-learning-data-science-for-beginners-predict-an-answer-with-a-simple-model</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806688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Cost/</a:t>
            </a:r>
            <a:r>
              <a:rPr lang="en-US"/>
              <a:t>Benefit Analysis: https://www.mindtools.com/pages/article/newTED_08.htm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949541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14300" indent="-114300" eaLnBrk="1" hangingPunct="1">
              <a:spcBef>
                <a:spcPct val="0"/>
              </a:spcBef>
              <a:buFont typeface="Wingdings" pitchFamily="2" charset="2"/>
              <a:buNone/>
            </a:pPr>
            <a:endParaRPr lang="en-US" dirty="0">
              <a:latin typeface="Segoe"/>
            </a:endParaRPr>
          </a:p>
        </p:txBody>
      </p:sp>
      <p:sp>
        <p:nvSpPr>
          <p:cNvPr id="8" name="Date Placeholder 7"/>
          <p:cNvSpPr>
            <a:spLocks noGrp="1"/>
          </p:cNvSpPr>
          <p:nvPr>
            <p:ph type="dt" idx="10"/>
          </p:nvPr>
        </p:nvSpPr>
        <p:spPr/>
        <p:txBody>
          <a:bodyPr/>
          <a:lstStyle/>
          <a:p>
            <a:fld id="{4E52F265-F367-4F41-8133-621F21EFA5ED}" type="datetime1">
              <a:rPr lang="en-US" smtClean="0"/>
              <a:pPr/>
              <a:t>11/13/2017</a:t>
            </a:fld>
            <a:endParaRPr lang="en-US" dirty="0"/>
          </a:p>
        </p:txBody>
      </p:sp>
      <p:sp>
        <p:nvSpPr>
          <p:cNvPr id="9" name="Footer Placeholder 8"/>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19</a:t>
            </a:fld>
            <a:endParaRPr lang="en-US" dirty="0"/>
          </a:p>
        </p:txBody>
      </p:sp>
      <p:sp>
        <p:nvSpPr>
          <p:cNvPr id="11" name="Header Placeholder 10"/>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2017481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900" kern="1200" dirty="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fld id="{F22B3E36-5CE0-4CB7-82DE-38A88C71BFA8}" type="datetime1">
              <a:rPr lang="en-US" smtClean="0"/>
              <a:pPr/>
              <a:t>11/13/2017</a:t>
            </a:fld>
            <a:endParaRPr lang="en-US" dirty="0"/>
          </a:p>
        </p:txBody>
      </p:sp>
      <p:sp>
        <p:nvSpPr>
          <p:cNvPr id="6" name="Footer Placeholder 5"/>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2</a:t>
            </a:fld>
            <a:endParaRPr lang="en-US" dirty="0"/>
          </a:p>
        </p:txBody>
      </p:sp>
      <p:sp>
        <p:nvSpPr>
          <p:cNvPr id="8" name="Header Placeholder 7"/>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28008703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5A2D088-BDBD-41A5-ADCE-5C6A4DC08057}"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431518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11/13/2017 8:15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7329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28EAAE8-B538-48EB-83B5-2B364220CC89}"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021044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76134C8-AC9E-49DD-B3D6-722B1A93F18D}"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645206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516695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346931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It also references the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 </a:t>
            </a:r>
            <a:r>
              <a:rPr lang="en-US" dirty="0"/>
              <a:t>process -  https://docs.microsoft.com/en-us/azure/machine-learning/team-data-science-process/overview</a:t>
            </a:r>
          </a:p>
          <a:p>
            <a:pPr marL="228600" indent="-228600">
              <a:buFont typeface="+mj-lt"/>
              <a:buAutoNum type="arabicPeriod"/>
            </a:pPr>
            <a:r>
              <a:rPr lang="en-US" dirty="0"/>
              <a:t>A complete process diagram</a:t>
            </a:r>
            <a:r>
              <a:rPr lang="en-US" baseline="0" dirty="0"/>
              <a:t> is here - </a:t>
            </a:r>
            <a:r>
              <a:rPr lang="en-US" dirty="0"/>
              <a:t> https://azure.microsoft.com/en-us/documentation/learning-paths/data-science-process/</a:t>
            </a:r>
          </a:p>
          <a:p>
            <a:pPr marL="228600" indent="-228600">
              <a:buFont typeface="+mj-lt"/>
              <a:buAutoNum type="arabicPeriod"/>
            </a:pPr>
            <a:r>
              <a:rPr lang="en-US" dirty="0"/>
              <a:t>Some walk-throughs of the various services -  https://azure.microsoft.com/en-us/documentation/articles/data-science-process-walkthroughs/</a:t>
            </a:r>
          </a:p>
          <a:p>
            <a:pPr marL="228600" indent="-228600">
              <a:buFont typeface="+mj-lt"/>
              <a:buAutoNum type="arabicPeriod"/>
            </a:pPr>
            <a:r>
              <a:rPr lang="en-US" dirty="0"/>
              <a:t>A</a:t>
            </a:r>
            <a:r>
              <a:rPr lang="en-US" baseline="0" dirty="0"/>
              <a:t>n integrated process and toolset allows for a more close-to-intent deployment</a:t>
            </a:r>
          </a:p>
          <a:p>
            <a:pPr marL="228600" indent="-228600">
              <a:buFont typeface="+mj-lt"/>
              <a:buAutoNum type="arabicPeriod"/>
            </a:pPr>
            <a:r>
              <a:rPr lang="en-US" baseline="0" dirty="0"/>
              <a:t>Iterations are required to close in on the solution – but are harder to manage and monitor – We’ll  cover DevOps for Data Science in this course to assist.</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552206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274320" y="2599981"/>
            <a:ext cx="6297930" cy="6212549"/>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Catalog - http://azure.microsoft.com/en-us/services/data-catalog </a:t>
            </a:r>
            <a:r>
              <a:rPr lang="en-US"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Factory - http://azure.microsoft.com/en-us/services/data-factory/ </a:t>
            </a:r>
            <a:r>
              <a:rPr lang="en-US"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Event Hubs - http://azure.microsoft.com/en-us/services/event-hubs/ </a:t>
            </a:r>
            <a:r>
              <a:rPr lang="en-US" b="1" dirty="0"/>
              <a:t>(Bring It)</a:t>
            </a:r>
          </a:p>
          <a:p>
            <a:pPr marL="228600" indent="-228600">
              <a:buFont typeface="+mj-lt"/>
              <a:buAutoNum type="arabicPeriod"/>
            </a:pPr>
            <a:r>
              <a:rPr lang="en-US" dirty="0"/>
              <a:t>Platform and Storage - Microsoft Azure – https://azure.microsoft.com/ Storage - https://docs.microsoft.com/en-us/azure/storage/ </a:t>
            </a:r>
            <a:r>
              <a:rPr lang="en-US" b="1" dirty="0"/>
              <a:t>(Host It)</a:t>
            </a:r>
          </a:p>
          <a:p>
            <a:pPr marL="228600" indent="-228600">
              <a:buFont typeface="+mj-lt"/>
              <a:buAutoNum type="arabicPeriod"/>
            </a:pPr>
            <a:r>
              <a:rPr lang="en-US" dirty="0"/>
              <a:t>Azure Data Lake - https://azure.microsoft.com/en-us/solutions/data-lake/ </a:t>
            </a:r>
            <a:r>
              <a:rPr lang="en-US" b="1" dirty="0"/>
              <a:t>(Store It)</a:t>
            </a:r>
          </a:p>
          <a:p>
            <a:pPr marL="228600" indent="-228600">
              <a:buFont typeface="+mj-lt"/>
              <a:buAutoNum type="arabicPeriod"/>
            </a:pPr>
            <a:r>
              <a:rPr lang="en-US" dirty="0"/>
              <a:t>Azure SQL Data Warehouse - http://azure.microsoft.com/en-us/services/sql-data-warehouse/ </a:t>
            </a:r>
            <a:r>
              <a:rPr lang="en-US" b="1" dirty="0"/>
              <a:t>(Relate It)</a:t>
            </a:r>
          </a:p>
          <a:p>
            <a:pPr marL="228600" indent="-228600">
              <a:buFont typeface="+mj-lt"/>
              <a:buAutoNum type="arabicPeriod"/>
            </a:pPr>
            <a:r>
              <a:rPr lang="en-US" dirty="0"/>
              <a:t>Azure Cosmos DB - https://docs.microsoft.com/en-us/azure/cosmos-db/introduction</a:t>
            </a:r>
            <a:endParaRPr lang="en-US" b="1" dirty="0"/>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Cortana - </a:t>
            </a:r>
            <a:r>
              <a:rPr lang="en-US" sz="1400" u="sng" kern="1200" dirty="0">
                <a:solidFill>
                  <a:schemeClr val="tx1"/>
                </a:solidFill>
                <a:effectLst/>
                <a:latin typeface="Segoe UI Light" pitchFamily="34" charset="0"/>
                <a:ea typeface="+mn-ea"/>
                <a:cs typeface="+mn-cs"/>
                <a:hlinkClick r:id="rId3"/>
              </a:rPr>
              <a:t>https://developer.microsoft.com/en-us/Cortana</a:t>
            </a:r>
            <a:r>
              <a:rPr lang="en-US" sz="1400" kern="1200" dirty="0">
                <a:solidFill>
                  <a:schemeClr val="tx1"/>
                </a:solidFill>
                <a:effectLst/>
                <a:latin typeface="Segoe UI Light" pitchFamily="34" charset="0"/>
                <a:ea typeface="+mn-ea"/>
                <a:cs typeface="+mn-cs"/>
              </a:rPr>
              <a:t> and </a:t>
            </a:r>
            <a:r>
              <a:rPr lang="en-US" dirty="0"/>
              <a:t> </a:t>
            </a:r>
            <a:r>
              <a:rPr lang="en-US" sz="1400" u="sng" kern="1200" dirty="0">
                <a:solidFill>
                  <a:schemeClr val="tx1"/>
                </a:solidFill>
                <a:effectLst/>
                <a:latin typeface="Segoe UI Light" pitchFamily="34" charset="0"/>
                <a:ea typeface="+mn-ea"/>
                <a:cs typeface="+mn-cs"/>
                <a:hlinkClick r:id="rId4"/>
              </a:rPr>
              <a:t>https://blogs.windows.com/buildingapps/2017/05/10/cortana-skills-kit-empowers-developers-build-intelligent-experiences-millions-users/#AXrmKPb74ugDDmG7.97</a:t>
            </a:r>
            <a:r>
              <a:rPr lang="en-US" dirty="0"/>
              <a:t> and </a:t>
            </a:r>
            <a:r>
              <a:rPr lang="en-US" sz="1400" u="sng" kern="1200" dirty="0">
                <a:solidFill>
                  <a:schemeClr val="tx1"/>
                </a:solidFill>
                <a:effectLst/>
                <a:latin typeface="Segoe UI Light" pitchFamily="34" charset="0"/>
                <a:ea typeface="+mn-ea"/>
                <a:cs typeface="+mn-cs"/>
                <a:hlinkClick r:id="rId5"/>
              </a:rPr>
              <a:t>https://www.microsoft.com/en-us/windows/cortana/cortana-skills/</a:t>
            </a:r>
            <a:r>
              <a:rPr lang="en-US" dirty="0"/>
              <a:t> </a:t>
            </a:r>
            <a:r>
              <a:rPr lang="en-US" b="1" dirty="0"/>
              <a:t>(Say It)</a:t>
            </a:r>
            <a:endParaRPr lang="en-US" b="0" dirty="0"/>
          </a:p>
          <a:p>
            <a:pPr marL="228600" indent="-228600">
              <a:buFont typeface="+mj-lt"/>
              <a:buAutoNum type="arabicPeriod"/>
            </a:pPr>
            <a:r>
              <a:rPr lang="en-US" b="0" dirty="0"/>
              <a:t>Cognitive Services</a:t>
            </a:r>
            <a:r>
              <a:rPr lang="en-US" dirty="0"/>
              <a:t> - https://www.microsoft.com/cognitive-services</a:t>
            </a:r>
            <a:endParaRPr lang="en-US" b="0" dirty="0"/>
          </a:p>
          <a:p>
            <a:pPr marL="228600" indent="-228600">
              <a:buFont typeface="+mj-lt"/>
              <a:buAutoNum type="arabicPeriod"/>
            </a:pPr>
            <a:r>
              <a:rPr lang="en-US" b="0" dirty="0"/>
              <a:t>Bot Framework</a:t>
            </a:r>
            <a:r>
              <a:rPr lang="en-US" dirty="0"/>
              <a:t> - https://dev.botframework.com/</a:t>
            </a:r>
            <a:endParaRPr lang="en-US" b="0" dirty="0"/>
          </a:p>
          <a:p>
            <a:pPr marL="228600" indent="-228600">
              <a:buFont typeface="+mj-lt"/>
              <a:buAutoNum type="arabicPeriod"/>
            </a:pPr>
            <a:r>
              <a:rPr lang="en-US" dirty="0"/>
              <a:t>Azure Machine Learning - https://docs.microsoft.com/en-us/azure/machine-learning/preview/ </a:t>
            </a:r>
            <a:r>
              <a:rPr lang="en-US" b="1" dirty="0"/>
              <a:t>(Learn It)</a:t>
            </a:r>
          </a:p>
          <a:p>
            <a:pPr marL="228600" indent="-228600">
              <a:buFont typeface="+mj-lt"/>
              <a:buAutoNum type="arabicPeriod"/>
            </a:pPr>
            <a:r>
              <a:rPr lang="en-US" dirty="0"/>
              <a:t>Azure HDInsight - http://azure.microsoft.com/en-us/services/hdinsight/ </a:t>
            </a:r>
            <a:r>
              <a:rPr lang="en-US" b="1" dirty="0"/>
              <a:t>(Scale It)</a:t>
            </a:r>
          </a:p>
          <a:p>
            <a:pPr marL="228600" indent="-228600">
              <a:buFont typeface="+mj-lt"/>
              <a:buAutoNum type="arabicPeriod"/>
            </a:pPr>
            <a:r>
              <a:rPr lang="en-US" dirty="0"/>
              <a:t>Azure Stream Analytics - http://azure.microsoft.com/en-us/services/stream-analytics/ </a:t>
            </a:r>
            <a:r>
              <a:rPr lang="en-US" b="1" dirty="0"/>
              <a:t>(Stream It) </a:t>
            </a:r>
          </a:p>
          <a:p>
            <a:pPr marL="228600" indent="-228600">
              <a:buFont typeface="+mj-lt"/>
              <a:buAutoNum type="arabicPeriod"/>
            </a:pPr>
            <a:r>
              <a:rPr lang="en-US" dirty="0"/>
              <a:t>Analysis Services - https://docs.microsoft.com/en-us/azure/analysis-services/analysis-services-overview</a:t>
            </a:r>
          </a:p>
          <a:p>
            <a:pPr marL="228600" indent="-228600">
              <a:buFont typeface="+mj-lt"/>
              <a:buAutoNum type="arabicPeriod"/>
            </a:pPr>
            <a:r>
              <a:rPr lang="en-US" dirty="0"/>
              <a:t>Power BI - https://powerbi.microsoft.com/ </a:t>
            </a:r>
            <a:r>
              <a:rPr lang="en-US" b="1" dirty="0"/>
              <a:t>(See It)</a:t>
            </a:r>
          </a:p>
          <a:p>
            <a:pPr marL="228600" indent="-228600">
              <a:buFont typeface="+mj-lt"/>
              <a:buAutoNum type="arabicPeriod"/>
            </a:pPr>
            <a:r>
              <a:rPr lang="en-US" dirty="0"/>
              <a:t>All of the components within the suite - https://www.microsoft.com/en-us/cloud-platform/what-is-cortana-intelligence</a:t>
            </a:r>
          </a:p>
          <a:p>
            <a:pPr marL="228600" indent="-228600">
              <a:buFont typeface="+mj-lt"/>
              <a:buAutoNum type="arabicPeriod"/>
            </a:pPr>
            <a:r>
              <a:rPr lang="en-US" dirty="0"/>
              <a:t>Templates - https://gallery.cortanaintelligence.com/browse?orderby=freshness%20desc&amp;skip=0&amp;categories=%5B%2210%22%5D and https://caqs.azure.net/#gallery</a:t>
            </a:r>
          </a:p>
          <a:p>
            <a:pPr marL="228600" indent="-228600">
              <a:buFont typeface="+mj-lt"/>
              <a:buAutoNum type="arabicPeriod"/>
            </a:pPr>
            <a:endParaRPr lang="en-US" b="0" dirty="0"/>
          </a:p>
          <a:p>
            <a:pPr marL="228600" indent="-228600">
              <a:buFont typeface="+mj-lt"/>
              <a:buAutoNum type="arabicPeriod"/>
            </a:pPr>
            <a:endParaRPr lang="en-US"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2518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More about Wide World Importers: https://docs.microsoft.com/en-us/sql/sample/world-wide-importers/overview</a:t>
            </a:r>
          </a:p>
          <a:p>
            <a:pPr marL="228600" indent="-228600">
              <a:buFont typeface="+mj-lt"/>
              <a:buAutoNum type="arabicPeriod"/>
            </a:pPr>
            <a:r>
              <a:rPr lang="en-US" baseline="0" dirty="0"/>
              <a:t>Anomaly Detection: https://gallery.cortanaintelligence.com/Solution/Anomaly-Detection-in-Real-time-Data-Streams</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8578737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
        <p:nvSpPr>
          <p:cNvPr id="7"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8"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8789210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10"/>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8" r:id="rId1"/>
    <p:sldLayoutId id="2147484480" r:id="rId2"/>
    <p:sldLayoutId id="2147484484" r:id="rId3"/>
    <p:sldLayoutId id="2147484488" r:id="rId4"/>
    <p:sldLayoutId id="2147484489" r:id="rId5"/>
    <p:sldLayoutId id="2147484490" r:id="rId6"/>
    <p:sldLayoutId id="2147484493" r:id="rId7"/>
    <p:sldLayoutId id="2147484536" r:id="rId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buckwoody.wordpress.co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hyperlink" Target="http://tinyurl.com/ydfnduu3" TargetMode="External"/><Relationship Id="rId4" Type="http://schemas.openxmlformats.org/officeDocument/2006/relationships/hyperlink" Target="http://tinyurl.com/ya3n7p9z"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Team Data Science Process</a:t>
            </a:r>
          </a:p>
        </p:txBody>
      </p:sp>
      <p:sp>
        <p:nvSpPr>
          <p:cNvPr id="5" name="Text Placeholder 4"/>
          <p:cNvSpPr>
            <a:spLocks noGrp="1"/>
          </p:cNvSpPr>
          <p:nvPr>
            <p:ph type="body" sz="quarter" idx="12"/>
          </p:nvPr>
        </p:nvSpPr>
        <p:spPr/>
        <p:txBody>
          <a:bodyPr/>
          <a:lstStyle/>
          <a:p>
            <a:r>
              <a:rPr lang="en-US" dirty="0"/>
              <a:t>Buck Woody</a:t>
            </a:r>
          </a:p>
          <a:p>
            <a:r>
              <a:rPr lang="en-US" dirty="0"/>
              <a:t>Applied Data Scientist</a:t>
            </a:r>
          </a:p>
        </p:txBody>
      </p:sp>
    </p:spTree>
    <p:extLst>
      <p:ext uri="{BB962C8B-B14F-4D97-AF65-F5344CB8AC3E}">
        <p14:creationId xmlns:p14="http://schemas.microsoft.com/office/powerpoint/2010/main" val="378864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26000" contrast="-56000"/>
                    </a14:imgEffect>
                  </a14:imgLayer>
                </a14:imgProps>
              </a:ext>
            </a:extLst>
          </a:blip>
          <a:stretch>
            <a:fillRect/>
          </a:stretch>
        </p:blipFill>
        <p:spPr>
          <a:xfrm>
            <a:off x="11213008" y="-205314"/>
            <a:ext cx="2251771" cy="1911881"/>
          </a:xfrm>
          <a:prstGeom prst="rect">
            <a:avLst/>
          </a:prstGeom>
        </p:spPr>
      </p:pic>
      <p:sp>
        <p:nvSpPr>
          <p:cNvPr id="7" name="Title 1"/>
          <p:cNvSpPr txBox="1">
            <a:spLocks/>
          </p:cNvSpPr>
          <p:nvPr/>
        </p:nvSpPr>
        <p:spPr>
          <a:xfrm>
            <a:off x="-1" y="0"/>
            <a:ext cx="12436475" cy="750627"/>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Design Statements</a:t>
            </a:r>
          </a:p>
        </p:txBody>
      </p:sp>
      <p:sp>
        <p:nvSpPr>
          <p:cNvPr id="2" name="Rectangle 1"/>
          <p:cNvSpPr/>
          <p:nvPr/>
        </p:nvSpPr>
        <p:spPr>
          <a:xfrm>
            <a:off x="201881" y="851228"/>
            <a:ext cx="11815948" cy="6001643"/>
          </a:xfrm>
          <a:prstGeom prst="rect">
            <a:avLst/>
          </a:prstGeom>
        </p:spPr>
        <p:txBody>
          <a:bodyPr wrap="square">
            <a:spAutoFit/>
          </a:bodyPr>
          <a:lstStyle/>
          <a:p>
            <a:r>
              <a:rPr lang="en-US" sz="2400" dirty="0">
                <a:latin typeface="+mj-lt"/>
              </a:rPr>
              <a:t>Wide World Importers is a company that imports and distributes products in </a:t>
            </a:r>
            <a:r>
              <a:rPr lang="en-US" sz="2400" b="1" dirty="0">
                <a:solidFill>
                  <a:srgbClr val="00B050"/>
                </a:solidFill>
                <a:latin typeface="+mj-lt"/>
              </a:rPr>
              <a:t>multiple countries </a:t>
            </a:r>
            <a:r>
              <a:rPr lang="en-US" sz="2400" dirty="0">
                <a:latin typeface="+mj-lt"/>
              </a:rPr>
              <a:t>around the globe.  </a:t>
            </a:r>
          </a:p>
          <a:p>
            <a:endParaRPr lang="en-US" sz="2400" dirty="0">
              <a:latin typeface="+mj-lt"/>
            </a:endParaRPr>
          </a:p>
          <a:p>
            <a:r>
              <a:rPr lang="en-US" sz="2400" dirty="0">
                <a:latin typeface="+mj-lt"/>
              </a:rPr>
              <a:t>With </a:t>
            </a:r>
            <a:r>
              <a:rPr lang="en-US" sz="2400" b="1" dirty="0">
                <a:solidFill>
                  <a:srgbClr val="00B050"/>
                </a:solidFill>
                <a:latin typeface="+mj-lt"/>
              </a:rPr>
              <a:t>several thousand employees</a:t>
            </a:r>
            <a:r>
              <a:rPr lang="en-US" sz="2400" dirty="0">
                <a:latin typeface="+mj-lt"/>
              </a:rPr>
              <a:t>, Information Technology is at the heart of our business operations, and has a </a:t>
            </a:r>
            <a:r>
              <a:rPr lang="en-US" sz="2400" b="1" dirty="0">
                <a:solidFill>
                  <a:srgbClr val="00B050"/>
                </a:solidFill>
                <a:latin typeface="+mj-lt"/>
              </a:rPr>
              <a:t>significant cost</a:t>
            </a:r>
            <a:r>
              <a:rPr lang="en-US" sz="2400" dirty="0">
                <a:latin typeface="+mj-lt"/>
              </a:rPr>
              <a:t>.</a:t>
            </a:r>
          </a:p>
          <a:p>
            <a:endParaRPr lang="en-US" sz="2400" dirty="0">
              <a:latin typeface="+mj-lt"/>
            </a:endParaRPr>
          </a:p>
          <a:p>
            <a:r>
              <a:rPr lang="en-US" sz="2400" dirty="0">
                <a:latin typeface="+mj-lt"/>
              </a:rPr>
              <a:t>Since we handle materials in multiple countries, we have a </a:t>
            </a:r>
            <a:r>
              <a:rPr lang="en-US" sz="2400" b="1" dirty="0">
                <a:solidFill>
                  <a:srgbClr val="00B050"/>
                </a:solidFill>
                <a:latin typeface="+mj-lt"/>
              </a:rPr>
              <a:t>lot of private data</a:t>
            </a:r>
            <a:r>
              <a:rPr lang="en-US" sz="2400" dirty="0">
                <a:latin typeface="+mj-lt"/>
              </a:rPr>
              <a:t>, </a:t>
            </a:r>
            <a:r>
              <a:rPr lang="en-US" sz="2400" b="1" dirty="0">
                <a:solidFill>
                  <a:srgbClr val="00B050"/>
                </a:solidFill>
                <a:latin typeface="+mj-lt"/>
              </a:rPr>
              <a:t>financial information</a:t>
            </a:r>
            <a:r>
              <a:rPr lang="en-US" sz="2400" dirty="0">
                <a:latin typeface="+mj-lt"/>
              </a:rPr>
              <a:t>, and other </a:t>
            </a:r>
            <a:r>
              <a:rPr lang="en-US" sz="2400" b="1" dirty="0">
                <a:solidFill>
                  <a:srgbClr val="00B050"/>
                </a:solidFill>
                <a:latin typeface="+mj-lt"/>
              </a:rPr>
              <a:t>targets</a:t>
            </a:r>
            <a:r>
              <a:rPr lang="en-US" sz="2400" dirty="0">
                <a:latin typeface="+mj-lt"/>
              </a:rPr>
              <a:t> which have a </a:t>
            </a:r>
            <a:r>
              <a:rPr lang="en-US" sz="2400" b="1" dirty="0">
                <a:solidFill>
                  <a:srgbClr val="00B050"/>
                </a:solidFill>
                <a:latin typeface="+mj-lt"/>
              </a:rPr>
              <a:t>high security profile</a:t>
            </a:r>
            <a:r>
              <a:rPr lang="en-US" sz="2400" dirty="0">
                <a:latin typeface="+mj-lt"/>
              </a:rPr>
              <a:t>. We are concerned with both </a:t>
            </a:r>
            <a:r>
              <a:rPr lang="en-US" sz="2400" b="1" dirty="0">
                <a:solidFill>
                  <a:srgbClr val="00B050"/>
                </a:solidFill>
                <a:latin typeface="+mj-lt"/>
              </a:rPr>
              <a:t>external and internal </a:t>
            </a:r>
            <a:r>
              <a:rPr lang="en-US" sz="2400" dirty="0">
                <a:latin typeface="+mj-lt"/>
              </a:rPr>
              <a:t>attacks. In addition, many of our employees work in remote locations, some on ships and other </a:t>
            </a:r>
            <a:r>
              <a:rPr lang="en-US" sz="2400" b="1" dirty="0">
                <a:solidFill>
                  <a:srgbClr val="00B050"/>
                </a:solidFill>
                <a:latin typeface="+mj-lt"/>
              </a:rPr>
              <a:t>challenging environments</a:t>
            </a:r>
            <a:r>
              <a:rPr lang="en-US" sz="2400" dirty="0">
                <a:latin typeface="+mj-lt"/>
              </a:rPr>
              <a:t>. </a:t>
            </a:r>
          </a:p>
          <a:p>
            <a:endParaRPr lang="en-US" sz="2400" dirty="0">
              <a:latin typeface="+mj-lt"/>
            </a:endParaRPr>
          </a:p>
          <a:p>
            <a:r>
              <a:rPr lang="en-US" sz="2400" dirty="0">
                <a:latin typeface="+mj-lt"/>
              </a:rPr>
              <a:t>All of our IT systems have been modernized, and we’re </a:t>
            </a:r>
            <a:r>
              <a:rPr lang="en-US" sz="2400" b="1" dirty="0">
                <a:solidFill>
                  <a:srgbClr val="00B050"/>
                </a:solidFill>
                <a:latin typeface="+mj-lt"/>
              </a:rPr>
              <a:t>taking in a significant amount of semi-structured data</a:t>
            </a:r>
            <a:r>
              <a:rPr lang="en-US" sz="2400" dirty="0">
                <a:latin typeface="+mj-lt"/>
              </a:rPr>
              <a:t> from computing devices – most of it </a:t>
            </a:r>
            <a:r>
              <a:rPr lang="en-US" sz="2400" b="1" dirty="0">
                <a:solidFill>
                  <a:srgbClr val="00B050"/>
                </a:solidFill>
                <a:latin typeface="+mj-lt"/>
              </a:rPr>
              <a:t>real-time</a:t>
            </a:r>
            <a:r>
              <a:rPr lang="en-US" sz="2400" dirty="0">
                <a:latin typeface="+mj-lt"/>
              </a:rPr>
              <a:t>. After talking with our IT leadership, we need a way to </a:t>
            </a:r>
            <a:r>
              <a:rPr lang="en-US" sz="2400" b="1" dirty="0">
                <a:solidFill>
                  <a:srgbClr val="0078D7"/>
                </a:solidFill>
                <a:latin typeface="+mj-lt"/>
              </a:rPr>
              <a:t>determine</a:t>
            </a:r>
            <a:r>
              <a:rPr lang="en-US" sz="2400" b="1" dirty="0">
                <a:solidFill>
                  <a:srgbClr val="FF0000"/>
                </a:solidFill>
                <a:latin typeface="+mj-lt"/>
              </a:rPr>
              <a:t> </a:t>
            </a:r>
            <a:r>
              <a:rPr lang="en-US" sz="2400" b="1" dirty="0">
                <a:solidFill>
                  <a:srgbClr val="0078D7"/>
                </a:solidFill>
                <a:latin typeface="+mj-lt"/>
              </a:rPr>
              <a:t>anomalies</a:t>
            </a:r>
            <a:r>
              <a:rPr lang="en-US" sz="2400" dirty="0">
                <a:solidFill>
                  <a:srgbClr val="FF0000"/>
                </a:solidFill>
                <a:latin typeface="+mj-lt"/>
              </a:rPr>
              <a:t> </a:t>
            </a:r>
            <a:r>
              <a:rPr lang="en-US" sz="2400" dirty="0">
                <a:latin typeface="+mj-lt"/>
              </a:rPr>
              <a:t>within the </a:t>
            </a:r>
            <a:r>
              <a:rPr lang="en-US" sz="2400" b="1" dirty="0">
                <a:solidFill>
                  <a:srgbClr val="00B050"/>
                </a:solidFill>
                <a:latin typeface="+mj-lt"/>
              </a:rPr>
              <a:t>data streams </a:t>
            </a:r>
            <a:r>
              <a:rPr lang="en-US" sz="2400" dirty="0">
                <a:latin typeface="+mj-lt"/>
              </a:rPr>
              <a:t>we get, and have a way to </a:t>
            </a:r>
            <a:r>
              <a:rPr lang="en-US" sz="2400" b="1" dirty="0">
                <a:solidFill>
                  <a:srgbClr val="0078D7"/>
                </a:solidFill>
                <a:latin typeface="+mj-lt"/>
              </a:rPr>
              <a:t>observe the anomalies </a:t>
            </a:r>
            <a:r>
              <a:rPr lang="en-US" sz="2400" dirty="0">
                <a:latin typeface="+mj-lt"/>
              </a:rPr>
              <a:t>in a </a:t>
            </a:r>
            <a:r>
              <a:rPr lang="en-US" sz="2400" b="1" dirty="0">
                <a:solidFill>
                  <a:srgbClr val="0078D7"/>
                </a:solidFill>
                <a:latin typeface="+mj-lt"/>
              </a:rPr>
              <a:t>dashboard</a:t>
            </a:r>
            <a:r>
              <a:rPr lang="en-US" sz="2400" dirty="0">
                <a:latin typeface="+mj-lt"/>
              </a:rPr>
              <a:t> so that we can respond to outages, threats, and changes </a:t>
            </a:r>
            <a:r>
              <a:rPr lang="en-US" sz="2400" b="1" dirty="0">
                <a:solidFill>
                  <a:srgbClr val="0078D7"/>
                </a:solidFill>
                <a:latin typeface="+mj-lt"/>
              </a:rPr>
              <a:t>quickly</a:t>
            </a:r>
            <a:r>
              <a:rPr lang="en-US" sz="2400" dirty="0">
                <a:latin typeface="+mj-lt"/>
              </a:rPr>
              <a:t>. </a:t>
            </a:r>
          </a:p>
        </p:txBody>
      </p:sp>
    </p:spTree>
    <p:extLst>
      <p:ext uri="{BB962C8B-B14F-4D97-AF65-F5344CB8AC3E}">
        <p14:creationId xmlns:p14="http://schemas.microsoft.com/office/powerpoint/2010/main" val="151432722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 y="1"/>
            <a:ext cx="12436475" cy="777922"/>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Decision Matrix</a:t>
            </a:r>
          </a:p>
        </p:txBody>
      </p:sp>
      <p:graphicFrame>
        <p:nvGraphicFramePr>
          <p:cNvPr id="3" name="Table 2"/>
          <p:cNvGraphicFramePr>
            <a:graphicFrameLocks noGrp="1"/>
          </p:cNvGraphicFramePr>
          <p:nvPr>
            <p:extLst/>
          </p:nvPr>
        </p:nvGraphicFramePr>
        <p:xfrm>
          <a:off x="291446" y="1279867"/>
          <a:ext cx="11762008" cy="4305811"/>
        </p:xfrm>
        <a:graphic>
          <a:graphicData uri="http://schemas.openxmlformats.org/drawingml/2006/table">
            <a:tbl>
              <a:tblPr firstRow="1" bandRow="1">
                <a:tableStyleId>{00A15C55-8517-42AA-B614-E9B94910E393}</a:tableStyleId>
              </a:tblPr>
              <a:tblGrid>
                <a:gridCol w="2940502">
                  <a:extLst>
                    <a:ext uri="{9D8B030D-6E8A-4147-A177-3AD203B41FA5}">
                      <a16:colId xmlns:a16="http://schemas.microsoft.com/office/drawing/2014/main" val="3118514590"/>
                    </a:ext>
                  </a:extLst>
                </a:gridCol>
                <a:gridCol w="2940502">
                  <a:extLst>
                    <a:ext uri="{9D8B030D-6E8A-4147-A177-3AD203B41FA5}">
                      <a16:colId xmlns:a16="http://schemas.microsoft.com/office/drawing/2014/main" val="1784592678"/>
                    </a:ext>
                  </a:extLst>
                </a:gridCol>
                <a:gridCol w="2940502">
                  <a:extLst>
                    <a:ext uri="{9D8B030D-6E8A-4147-A177-3AD203B41FA5}">
                      <a16:colId xmlns:a16="http://schemas.microsoft.com/office/drawing/2014/main" val="176907525"/>
                    </a:ext>
                  </a:extLst>
                </a:gridCol>
                <a:gridCol w="2940502">
                  <a:extLst>
                    <a:ext uri="{9D8B030D-6E8A-4147-A177-3AD203B41FA5}">
                      <a16:colId xmlns:a16="http://schemas.microsoft.com/office/drawing/2014/main" val="2978086508"/>
                    </a:ext>
                  </a:extLst>
                </a:gridCol>
              </a:tblGrid>
              <a:tr h="550857">
                <a:tc>
                  <a:txBody>
                    <a:bodyPr/>
                    <a:lstStyle/>
                    <a:p>
                      <a:r>
                        <a:rPr lang="en-US" sz="2000" dirty="0"/>
                        <a:t>Decision</a:t>
                      </a:r>
                    </a:p>
                  </a:txBody>
                  <a:tcPr/>
                </a:tc>
                <a:tc>
                  <a:txBody>
                    <a:bodyPr/>
                    <a:lstStyle/>
                    <a:p>
                      <a:r>
                        <a:rPr lang="en-US" sz="2000" dirty="0"/>
                        <a:t>Technology</a:t>
                      </a:r>
                    </a:p>
                  </a:txBody>
                  <a:tcPr/>
                </a:tc>
                <a:tc>
                  <a:txBody>
                    <a:bodyPr/>
                    <a:lstStyle/>
                    <a:p>
                      <a:r>
                        <a:rPr lang="en-US" sz="2000" dirty="0"/>
                        <a:t>Elements</a:t>
                      </a:r>
                    </a:p>
                  </a:txBody>
                  <a:tcPr/>
                </a:tc>
                <a:tc>
                  <a:txBody>
                    <a:bodyPr/>
                    <a:lstStyle/>
                    <a:p>
                      <a:r>
                        <a:rPr lang="en-US" sz="2000" dirty="0"/>
                        <a:t>Rationale</a:t>
                      </a:r>
                    </a:p>
                  </a:txBody>
                  <a:tcPr/>
                </a:tc>
                <a:extLst>
                  <a:ext uri="{0D108BD9-81ED-4DB2-BD59-A6C34878D82A}">
                    <a16:rowId xmlns:a16="http://schemas.microsoft.com/office/drawing/2014/main" val="371224469"/>
                  </a:ext>
                </a:extLst>
              </a:tr>
              <a:tr h="950794">
                <a:tc>
                  <a:txBody>
                    <a:bodyPr/>
                    <a:lstStyle/>
                    <a:p>
                      <a:r>
                        <a:rPr lang="en-US" sz="2000" dirty="0"/>
                        <a:t>Large amounts of semi-structured</a:t>
                      </a:r>
                      <a:r>
                        <a:rPr lang="en-US" sz="2000" baseline="0" dirty="0"/>
                        <a:t> data</a:t>
                      </a:r>
                      <a:endParaRPr lang="en-US" sz="2000" dirty="0"/>
                    </a:p>
                  </a:txBody>
                  <a:tcPr/>
                </a:tc>
                <a:tc>
                  <a:txBody>
                    <a:bodyPr/>
                    <a:lstStyle/>
                    <a:p>
                      <a:r>
                        <a:rPr lang="en-US" sz="2000" dirty="0"/>
                        <a:t>Azure Tables</a:t>
                      </a:r>
                    </a:p>
                  </a:txBody>
                  <a:tcPr/>
                </a:tc>
                <a:tc>
                  <a:txBody>
                    <a:bodyPr/>
                    <a:lstStyle/>
                    <a:p>
                      <a:r>
                        <a:rPr lang="en-US" sz="2000" dirty="0"/>
                        <a:t>Scale, KVP, Multi-access</a:t>
                      </a:r>
                    </a:p>
                  </a:txBody>
                  <a:tcPr/>
                </a:tc>
                <a:tc>
                  <a:txBody>
                    <a:bodyPr/>
                    <a:lstStyle/>
                    <a:p>
                      <a:r>
                        <a:rPr lang="en-US" sz="2000" dirty="0"/>
                        <a:t>Can be used by multiple</a:t>
                      </a:r>
                      <a:r>
                        <a:rPr lang="en-US" sz="2000" baseline="0" dirty="0"/>
                        <a:t> technologies or queried </a:t>
                      </a:r>
                      <a:endParaRPr lang="en-US" sz="2000" dirty="0"/>
                    </a:p>
                  </a:txBody>
                  <a:tcPr/>
                </a:tc>
                <a:extLst>
                  <a:ext uri="{0D108BD9-81ED-4DB2-BD59-A6C34878D82A}">
                    <a16:rowId xmlns:a16="http://schemas.microsoft.com/office/drawing/2014/main" val="159607381"/>
                  </a:ext>
                </a:extLst>
              </a:tr>
              <a:tr h="550857">
                <a:tc>
                  <a:txBody>
                    <a:bodyPr/>
                    <a:lstStyle/>
                    <a:p>
                      <a:r>
                        <a:rPr lang="en-US" sz="2000" dirty="0"/>
                        <a:t>Fast, multiple</a:t>
                      </a:r>
                      <a:r>
                        <a:rPr lang="en-US" sz="2000" baseline="0" dirty="0"/>
                        <a:t> sources of data</a:t>
                      </a:r>
                      <a:endParaRPr lang="en-US" sz="2000" dirty="0"/>
                    </a:p>
                  </a:txBody>
                  <a:tcPr/>
                </a:tc>
                <a:tc>
                  <a:txBody>
                    <a:bodyPr/>
                    <a:lstStyle/>
                    <a:p>
                      <a:r>
                        <a:rPr lang="en-US" sz="2000" dirty="0"/>
                        <a:t>Event Hubs, Stream</a:t>
                      </a:r>
                      <a:r>
                        <a:rPr lang="en-US" sz="2000" baseline="0" dirty="0"/>
                        <a:t> Analytics</a:t>
                      </a:r>
                      <a:endParaRPr lang="en-US" sz="2000" dirty="0"/>
                    </a:p>
                  </a:txBody>
                  <a:tcPr/>
                </a:tc>
                <a:tc>
                  <a:txBody>
                    <a:bodyPr/>
                    <a:lstStyle/>
                    <a:p>
                      <a:r>
                        <a:rPr lang="en-US" sz="2000" dirty="0"/>
                        <a:t>Speed, complex</a:t>
                      </a:r>
                      <a:r>
                        <a:rPr lang="en-US" sz="2000" baseline="0" dirty="0"/>
                        <a:t> processing</a:t>
                      </a:r>
                      <a:endParaRPr lang="en-US" sz="2000" dirty="0"/>
                    </a:p>
                  </a:txBody>
                  <a:tcPr/>
                </a:tc>
                <a:tc>
                  <a:txBody>
                    <a:bodyPr/>
                    <a:lstStyle/>
                    <a:p>
                      <a:r>
                        <a:rPr lang="en-US" sz="2000" dirty="0"/>
                        <a:t>Fast Ingestion of massive datasets</a:t>
                      </a:r>
                    </a:p>
                  </a:txBody>
                  <a:tcPr/>
                </a:tc>
                <a:extLst>
                  <a:ext uri="{0D108BD9-81ED-4DB2-BD59-A6C34878D82A}">
                    <a16:rowId xmlns:a16="http://schemas.microsoft.com/office/drawing/2014/main" val="3257407228"/>
                  </a:ext>
                </a:extLst>
              </a:tr>
              <a:tr h="550857">
                <a:tc>
                  <a:txBody>
                    <a:bodyPr/>
                    <a:lstStyle/>
                    <a:p>
                      <a:r>
                        <a:rPr lang="en-US" sz="2000" dirty="0"/>
                        <a:t>Anomaly</a:t>
                      </a:r>
                      <a:r>
                        <a:rPr lang="en-US" sz="2000" baseline="0" dirty="0"/>
                        <a:t> detection</a:t>
                      </a:r>
                      <a:endParaRPr lang="en-US" sz="2000" dirty="0"/>
                    </a:p>
                  </a:txBody>
                  <a:tcPr/>
                </a:tc>
                <a:tc>
                  <a:txBody>
                    <a:bodyPr/>
                    <a:lstStyle/>
                    <a:p>
                      <a:r>
                        <a:rPr lang="en-US" sz="2000" dirty="0"/>
                        <a:t>Azure ML</a:t>
                      </a:r>
                    </a:p>
                  </a:txBody>
                  <a:tcPr/>
                </a:tc>
                <a:tc>
                  <a:txBody>
                    <a:bodyPr/>
                    <a:lstStyle/>
                    <a:p>
                      <a:r>
                        <a:rPr lang="en-US" sz="2000" dirty="0"/>
                        <a:t>API-Driven</a:t>
                      </a:r>
                      <a:r>
                        <a:rPr lang="en-US" sz="2000" baseline="0" dirty="0"/>
                        <a:t> detection</a:t>
                      </a:r>
                      <a:endParaRPr lang="en-US" sz="2000" dirty="0"/>
                    </a:p>
                  </a:txBody>
                  <a:tcPr/>
                </a:tc>
                <a:tc>
                  <a:txBody>
                    <a:bodyPr/>
                    <a:lstStyle/>
                    <a:p>
                      <a:r>
                        <a:rPr lang="en-US" sz="2000" dirty="0"/>
                        <a:t>Built-in</a:t>
                      </a:r>
                      <a:r>
                        <a:rPr lang="en-US" sz="2000" baseline="0" dirty="0"/>
                        <a:t> algorithms, multi-dev</a:t>
                      </a:r>
                      <a:endParaRPr lang="en-US" sz="2000" dirty="0"/>
                    </a:p>
                  </a:txBody>
                  <a:tcPr/>
                </a:tc>
                <a:extLst>
                  <a:ext uri="{0D108BD9-81ED-4DB2-BD59-A6C34878D82A}">
                    <a16:rowId xmlns:a16="http://schemas.microsoft.com/office/drawing/2014/main" val="3359449905"/>
                  </a:ext>
                </a:extLst>
              </a:tr>
              <a:tr h="550857">
                <a:tc>
                  <a:txBody>
                    <a:bodyPr/>
                    <a:lstStyle/>
                    <a:p>
                      <a:r>
                        <a:rPr lang="en-US" sz="2000" dirty="0"/>
                        <a:t>Reporting </a:t>
                      </a:r>
                    </a:p>
                  </a:txBody>
                  <a:tcPr/>
                </a:tc>
                <a:tc>
                  <a:txBody>
                    <a:bodyPr/>
                    <a:lstStyle/>
                    <a:p>
                      <a:r>
                        <a:rPr lang="en-US" sz="2000" dirty="0"/>
                        <a:t>SQL DB, Power</a:t>
                      </a:r>
                      <a:r>
                        <a:rPr lang="en-US" sz="2000" baseline="0" dirty="0"/>
                        <a:t> BI</a:t>
                      </a:r>
                      <a:endParaRPr lang="en-US" sz="2000" dirty="0"/>
                    </a:p>
                  </a:txBody>
                  <a:tcPr/>
                </a:tc>
                <a:tc>
                  <a:txBody>
                    <a:bodyPr/>
                    <a:lstStyle/>
                    <a:p>
                      <a:r>
                        <a:rPr lang="en-US" sz="2000" dirty="0"/>
                        <a:t>Ease of reporting, data visualization</a:t>
                      </a:r>
                    </a:p>
                  </a:txBody>
                  <a:tcPr/>
                </a:tc>
                <a:tc>
                  <a:txBody>
                    <a:bodyPr/>
                    <a:lstStyle/>
                    <a:p>
                      <a:r>
                        <a:rPr lang="en-US" sz="2000" dirty="0"/>
                        <a:t>Standard queries, action-based visualizations</a:t>
                      </a:r>
                    </a:p>
                  </a:txBody>
                  <a:tcPr/>
                </a:tc>
                <a:extLst>
                  <a:ext uri="{0D108BD9-81ED-4DB2-BD59-A6C34878D82A}">
                    <a16:rowId xmlns:a16="http://schemas.microsoft.com/office/drawing/2014/main" val="2017934572"/>
                  </a:ext>
                </a:extLst>
              </a:tr>
              <a:tr h="550857">
                <a:tc>
                  <a:txBody>
                    <a:bodyPr/>
                    <a:lstStyle/>
                    <a:p>
                      <a:r>
                        <a:rPr lang="en-US" sz="2000" dirty="0"/>
                        <a:t>System</a:t>
                      </a:r>
                      <a:r>
                        <a:rPr lang="en-US" sz="2000" baseline="0" dirty="0"/>
                        <a:t> monitoring and management</a:t>
                      </a:r>
                      <a:endParaRPr lang="en-US" sz="2000" dirty="0"/>
                    </a:p>
                  </a:txBody>
                  <a:tcPr/>
                </a:tc>
                <a:tc>
                  <a:txBody>
                    <a:bodyPr/>
                    <a:lstStyle/>
                    <a:p>
                      <a:r>
                        <a:rPr lang="en-US" sz="2000" dirty="0"/>
                        <a:t>Azure Data Factory,</a:t>
                      </a:r>
                      <a:r>
                        <a:rPr lang="en-US" sz="2000" baseline="0" dirty="0"/>
                        <a:t> Application Insights</a:t>
                      </a:r>
                      <a:endParaRPr lang="en-US" sz="2000" dirty="0"/>
                    </a:p>
                  </a:txBody>
                  <a:tcPr/>
                </a:tc>
                <a:tc>
                  <a:txBody>
                    <a:bodyPr/>
                    <a:lstStyle/>
                    <a:p>
                      <a:r>
                        <a:rPr lang="en-US" sz="2000" dirty="0"/>
                        <a:t>Actionable</a:t>
                      </a:r>
                      <a:r>
                        <a:rPr lang="en-US" sz="2000" baseline="0" dirty="0"/>
                        <a:t> s</a:t>
                      </a:r>
                      <a:r>
                        <a:rPr lang="en-US" sz="2000" dirty="0"/>
                        <a:t>ystem metrics</a:t>
                      </a:r>
                    </a:p>
                  </a:txBody>
                  <a:tcPr/>
                </a:tc>
                <a:tc>
                  <a:txBody>
                    <a:bodyPr/>
                    <a:lstStyle/>
                    <a:p>
                      <a:r>
                        <a:rPr lang="en-US" sz="2000" dirty="0"/>
                        <a:t>OOB or</a:t>
                      </a:r>
                      <a:r>
                        <a:rPr lang="en-US" sz="2000" baseline="0" dirty="0"/>
                        <a:t>chestration and reporting</a:t>
                      </a:r>
                      <a:endParaRPr lang="en-US" sz="2000" dirty="0"/>
                    </a:p>
                  </a:txBody>
                  <a:tcPr/>
                </a:tc>
                <a:extLst>
                  <a:ext uri="{0D108BD9-81ED-4DB2-BD59-A6C34878D82A}">
                    <a16:rowId xmlns:a16="http://schemas.microsoft.com/office/drawing/2014/main" val="2680380203"/>
                  </a:ext>
                </a:extLst>
              </a:tr>
            </a:tbl>
          </a:graphicData>
        </a:graphic>
      </p:graphicFrame>
    </p:spTree>
    <p:extLst>
      <p:ext uri="{BB962C8B-B14F-4D97-AF65-F5344CB8AC3E}">
        <p14:creationId xmlns:p14="http://schemas.microsoft.com/office/powerpoint/2010/main" val="257693359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 y="0"/>
            <a:ext cx="12436475" cy="817581"/>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Create a Solution Workflow</a:t>
            </a:r>
          </a:p>
        </p:txBody>
      </p:sp>
      <p:pic>
        <p:nvPicPr>
          <p:cNvPr id="2" name="Picture 1"/>
          <p:cNvPicPr>
            <a:picLocks noChangeAspect="1"/>
          </p:cNvPicPr>
          <p:nvPr/>
        </p:nvPicPr>
        <p:blipFill>
          <a:blip r:embed="rId3"/>
          <a:stretch>
            <a:fillRect/>
          </a:stretch>
        </p:blipFill>
        <p:spPr>
          <a:xfrm>
            <a:off x="898526" y="817581"/>
            <a:ext cx="10826748" cy="6014860"/>
          </a:xfrm>
          <a:prstGeom prst="rect">
            <a:avLst/>
          </a:prstGeom>
        </p:spPr>
      </p:pic>
    </p:spTree>
    <p:extLst>
      <p:ext uri="{BB962C8B-B14F-4D97-AF65-F5344CB8AC3E}">
        <p14:creationId xmlns:p14="http://schemas.microsoft.com/office/powerpoint/2010/main" val="14327787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242533394"/>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0" y="0"/>
            <a:ext cx="12436475" cy="917575"/>
          </a:xfrm>
        </p:spPr>
        <p:txBody>
          <a:bodyPr vert="horz" wrap="square" lIns="146304" tIns="91440" rIns="146304" bIns="91440" rtlCol="0" anchor="t">
            <a:noAutofit/>
          </a:bodyPr>
          <a:lstStyle/>
          <a:p>
            <a:pPr defTabSz="932742"/>
            <a:r>
              <a:rPr lang="en-US" sz="4800" spc="-102">
                <a:ln w="3175">
                  <a:noFill/>
                </a:ln>
                <a:solidFill>
                  <a:schemeClr val="tx1"/>
                </a:solidFill>
                <a:latin typeface="+mj-lt"/>
                <a:ea typeface="+mn-ea"/>
              </a:rPr>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407734"/>
            <a:ext cx="4892040" cy="2179058"/>
          </a:xfrm>
        </p:spPr>
        <p:txBody>
          <a:bodyPr/>
          <a:lstStyle/>
          <a:p>
            <a:r>
              <a:rPr lang="en-US" dirty="0"/>
              <a:t>Success Factors for the Data Science Project</a:t>
            </a:r>
          </a:p>
        </p:txBody>
      </p:sp>
      <p:pic>
        <p:nvPicPr>
          <p:cNvPr id="3" name="Picture 2"/>
          <p:cNvPicPr>
            <a:picLocks noChangeAspect="1"/>
          </p:cNvPicPr>
          <p:nvPr/>
        </p:nvPicPr>
        <p:blipFill>
          <a:blip r:embed="rId3"/>
          <a:stretch>
            <a:fillRect/>
          </a:stretch>
        </p:blipFill>
        <p:spPr>
          <a:xfrm>
            <a:off x="5380037" y="0"/>
            <a:ext cx="10499864" cy="6994525"/>
          </a:xfrm>
          <a:prstGeom prst="rect">
            <a:avLst/>
          </a:prstGeom>
        </p:spPr>
      </p:pic>
    </p:spTree>
    <p:extLst>
      <p:ext uri="{BB962C8B-B14F-4D97-AF65-F5344CB8AC3E}">
        <p14:creationId xmlns:p14="http://schemas.microsoft.com/office/powerpoint/2010/main" val="2255905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Question</a:t>
            </a:r>
          </a:p>
        </p:txBody>
      </p:sp>
      <p:sp>
        <p:nvSpPr>
          <p:cNvPr id="5" name="Rectangle 4"/>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484437" y="1547950"/>
            <a:ext cx="6216650" cy="3170099"/>
          </a:xfrm>
          <a:prstGeom prst="rect">
            <a:avLst/>
          </a:prstGeom>
        </p:spPr>
        <p:txBody>
          <a:bodyPr>
            <a:spAutoFit/>
          </a:bodyPr>
          <a:lstStyle/>
          <a:p>
            <a:pPr marL="342900" indent="-342900">
              <a:buFont typeface="Arial" panose="020B0604020202020204" pitchFamily="34" charset="0"/>
              <a:buChar char="•"/>
            </a:pPr>
            <a:r>
              <a:rPr lang="en-US" sz="4000" dirty="0"/>
              <a:t>Specific</a:t>
            </a:r>
          </a:p>
          <a:p>
            <a:pPr marL="342900" indent="-342900">
              <a:buFont typeface="Arial" panose="020B0604020202020204" pitchFamily="34" charset="0"/>
              <a:buChar char="•"/>
            </a:pPr>
            <a:r>
              <a:rPr lang="en-US" sz="4000" dirty="0"/>
              <a:t>Measurable</a:t>
            </a:r>
          </a:p>
          <a:p>
            <a:pPr marL="342900" indent="-342900">
              <a:buFont typeface="Arial" panose="020B0604020202020204" pitchFamily="34" charset="0"/>
              <a:buChar char="•"/>
            </a:pPr>
            <a:r>
              <a:rPr lang="en-US" sz="4000" dirty="0"/>
              <a:t>Unanimous</a:t>
            </a:r>
          </a:p>
          <a:p>
            <a:pPr marL="342900" indent="-342900">
              <a:buFont typeface="Arial" panose="020B0604020202020204" pitchFamily="34" charset="0"/>
              <a:buChar char="•"/>
            </a:pPr>
            <a:r>
              <a:rPr lang="en-US" sz="4000" dirty="0"/>
              <a:t>Actionable</a:t>
            </a:r>
          </a:p>
          <a:p>
            <a:pPr marL="342900" indent="-342900">
              <a:buFont typeface="Arial" panose="020B0604020202020204" pitchFamily="34" charset="0"/>
              <a:buChar char="•"/>
            </a:pPr>
            <a:r>
              <a:rPr lang="en-US" sz="4000" dirty="0"/>
              <a:t>Baselined</a:t>
            </a:r>
          </a:p>
        </p:txBody>
      </p:sp>
      <p:sp>
        <p:nvSpPr>
          <p:cNvPr id="3" name="Rectangle 2"/>
          <p:cNvSpPr/>
          <p:nvPr/>
        </p:nvSpPr>
        <p:spPr>
          <a:xfrm>
            <a:off x="2560637" y="4868862"/>
            <a:ext cx="9067800" cy="1569660"/>
          </a:xfrm>
          <a:prstGeom prst="rect">
            <a:avLst/>
          </a:prstGeom>
        </p:spPr>
        <p:txBody>
          <a:bodyPr wrap="square">
            <a:spAutoFit/>
          </a:bodyPr>
          <a:lstStyle/>
          <a:p>
            <a:r>
              <a:rPr lang="en-US" sz="2400" dirty="0"/>
              <a:t>From</a:t>
            </a:r>
            <a:r>
              <a:rPr lang="en-US" sz="2400" dirty="0">
                <a:solidFill>
                  <a:srgbClr val="0078D7"/>
                </a:solidFill>
              </a:rPr>
              <a:t> Business</a:t>
            </a:r>
            <a:r>
              <a:rPr lang="en-US" sz="2400" dirty="0"/>
              <a:t> Question to </a:t>
            </a:r>
            <a:r>
              <a:rPr lang="en-US" sz="2400" dirty="0">
                <a:solidFill>
                  <a:srgbClr val="107C10"/>
                </a:solidFill>
              </a:rPr>
              <a:t>Data Scie</a:t>
            </a:r>
            <a:r>
              <a:rPr lang="en-US" sz="2400" dirty="0"/>
              <a:t>nce Question: </a:t>
            </a:r>
          </a:p>
          <a:p>
            <a:endParaRPr lang="en-US" sz="2400" dirty="0"/>
          </a:p>
          <a:p>
            <a:r>
              <a:rPr lang="en-US" sz="2400" i="1" dirty="0">
                <a:solidFill>
                  <a:srgbClr val="0078D7"/>
                </a:solidFill>
              </a:rPr>
              <a:t>When should we service this machine so that it doesn’t break?</a:t>
            </a:r>
            <a:r>
              <a:rPr lang="en-US" sz="2400" dirty="0"/>
              <a:t> </a:t>
            </a:r>
          </a:p>
          <a:p>
            <a:r>
              <a:rPr lang="en-US" sz="2400" dirty="0">
                <a:solidFill>
                  <a:srgbClr val="107C10"/>
                </a:solidFill>
              </a:rPr>
              <a:t>What is the probability that this machine will fail at a given time?</a:t>
            </a:r>
          </a:p>
        </p:txBody>
      </p:sp>
    </p:spTree>
    <p:extLst>
      <p:ext uri="{BB962C8B-B14F-4D97-AF65-F5344CB8AC3E}">
        <p14:creationId xmlns:p14="http://schemas.microsoft.com/office/powerpoint/2010/main" val="3905706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1" end="1"/>
                                            </p:txEl>
                                          </p:spTgt>
                                        </p:tgtEl>
                                        <p:attrNameLst>
                                          <p:attrName>style.visibility</p:attrName>
                                        </p:attrNameLst>
                                      </p:cBhvr>
                                      <p:to>
                                        <p:strVal val="visible"/>
                                      </p:to>
                                    </p:set>
                                    <p:animEffect transition="in" filter="fade">
                                      <p:cBhvr>
                                        <p:cTn id="27" dur="500"/>
                                        <p:tgtEl>
                                          <p:spTgt spid="2">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fade">
                                      <p:cBhvr>
                                        <p:cTn id="32" dur="500"/>
                                        <p:tgtEl>
                                          <p:spTgt spid="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3" end="3"/>
                                            </p:txEl>
                                          </p:spTgt>
                                        </p:tgtEl>
                                        <p:attrNameLst>
                                          <p:attrName>style.visibility</p:attrName>
                                        </p:attrNameLst>
                                      </p:cBhvr>
                                      <p:to>
                                        <p:strVal val="visible"/>
                                      </p:to>
                                    </p:set>
                                    <p:animEffect transition="in" filter="fade">
                                      <p:cBhvr>
                                        <p:cTn id="37" dur="500"/>
                                        <p:tgtEl>
                                          <p:spTgt spid="2">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
                                            <p:txEl>
                                              <p:pRg st="4" end="4"/>
                                            </p:txEl>
                                          </p:spTgt>
                                        </p:tgtEl>
                                        <p:attrNameLst>
                                          <p:attrName>style.visibility</p:attrName>
                                        </p:attrNameLst>
                                      </p:cBhvr>
                                      <p:to>
                                        <p:strVal val="visible"/>
                                      </p:to>
                                    </p:set>
                                    <p:animEffect transition="in" filter="fade">
                                      <p:cBhvr>
                                        <p:cTn id="4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Data</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713037" y="2049462"/>
            <a:ext cx="6216650" cy="2554545"/>
          </a:xfrm>
          <a:prstGeom prst="rect">
            <a:avLst/>
          </a:prstGeom>
        </p:spPr>
        <p:txBody>
          <a:bodyPr>
            <a:spAutoFit/>
          </a:bodyPr>
          <a:lstStyle/>
          <a:p>
            <a:pPr marL="457200" indent="-457200">
              <a:buFont typeface="Arial" panose="020B0604020202020204" pitchFamily="34" charset="0"/>
              <a:buChar char="•"/>
            </a:pPr>
            <a:r>
              <a:rPr lang="en-US" sz="4000" dirty="0"/>
              <a:t>Sufficient</a:t>
            </a:r>
          </a:p>
          <a:p>
            <a:pPr marL="457200" indent="-457200">
              <a:buFont typeface="Arial" panose="020B0604020202020204" pitchFamily="34" charset="0"/>
              <a:buChar char="•"/>
            </a:pPr>
            <a:r>
              <a:rPr lang="en-US" sz="4000" dirty="0"/>
              <a:t>Reliable</a:t>
            </a:r>
          </a:p>
          <a:p>
            <a:pPr marL="457200" indent="-457200">
              <a:buFont typeface="Arial" panose="020B0604020202020204" pitchFamily="34" charset="0"/>
              <a:buChar char="•"/>
            </a:pPr>
            <a:r>
              <a:rPr lang="en-US" sz="4000" dirty="0"/>
              <a:t>Accessible</a:t>
            </a:r>
          </a:p>
          <a:p>
            <a:pPr marL="457200" indent="-457200">
              <a:buFont typeface="Arial" panose="020B0604020202020204" pitchFamily="34" charset="0"/>
              <a:buChar char="•"/>
            </a:pPr>
            <a:r>
              <a:rPr lang="en-US" sz="4000" dirty="0"/>
              <a:t>Related</a:t>
            </a:r>
          </a:p>
        </p:txBody>
      </p:sp>
    </p:spTree>
    <p:extLst>
      <p:ext uri="{BB962C8B-B14F-4D97-AF65-F5344CB8AC3E}">
        <p14:creationId xmlns:p14="http://schemas.microsoft.com/office/powerpoint/2010/main" val="658725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Analysis</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713037" y="2326016"/>
            <a:ext cx="6216650" cy="2554545"/>
          </a:xfrm>
          <a:prstGeom prst="rect">
            <a:avLst/>
          </a:prstGeom>
        </p:spPr>
        <p:txBody>
          <a:bodyPr>
            <a:spAutoFit/>
          </a:bodyPr>
          <a:lstStyle/>
          <a:p>
            <a:pPr marL="285750" indent="-285750">
              <a:buFont typeface="Arial" panose="020B0604020202020204" pitchFamily="34" charset="0"/>
              <a:buChar char="•"/>
            </a:pPr>
            <a:r>
              <a:rPr lang="en-US" sz="4000" dirty="0"/>
              <a:t>Practical</a:t>
            </a:r>
          </a:p>
          <a:p>
            <a:pPr marL="285750" indent="-285750">
              <a:buFont typeface="Arial" panose="020B0604020202020204" pitchFamily="34" charset="0"/>
              <a:buChar char="•"/>
            </a:pPr>
            <a:r>
              <a:rPr lang="en-US" sz="4000" dirty="0"/>
              <a:t>Applicable</a:t>
            </a:r>
          </a:p>
          <a:p>
            <a:pPr marL="285750" indent="-285750">
              <a:buFont typeface="Arial" panose="020B0604020202020204" pitchFamily="34" charset="0"/>
              <a:buChar char="•"/>
            </a:pPr>
            <a:r>
              <a:rPr lang="en-US" sz="4000" dirty="0"/>
              <a:t>Computable</a:t>
            </a:r>
          </a:p>
          <a:p>
            <a:pPr marL="285750" indent="-285750">
              <a:buFont typeface="Arial" panose="020B0604020202020204" pitchFamily="34" charset="0"/>
              <a:buChar char="•"/>
            </a:pPr>
            <a:r>
              <a:rPr lang="en-US" sz="4000"/>
              <a:t>Verified</a:t>
            </a:r>
            <a:endParaRPr lang="en-US" sz="4000" dirty="0"/>
          </a:p>
        </p:txBody>
      </p:sp>
      <p:sp>
        <p:nvSpPr>
          <p:cNvPr id="3" name="Rectangle 2"/>
          <p:cNvSpPr/>
          <p:nvPr/>
        </p:nvSpPr>
        <p:spPr>
          <a:xfrm>
            <a:off x="2713037" y="5630862"/>
            <a:ext cx="4104778" cy="461665"/>
          </a:xfrm>
          <a:prstGeom prst="rect">
            <a:avLst/>
          </a:prstGeom>
        </p:spPr>
        <p:txBody>
          <a:bodyPr wrap="none">
            <a:spAutoFit/>
          </a:bodyPr>
          <a:lstStyle/>
          <a:p>
            <a:r>
              <a:rPr lang="en-US" sz="2400" i="1" dirty="0">
                <a:solidFill>
                  <a:srgbClr val="0078D7"/>
                </a:solidFill>
              </a:rPr>
              <a:t>Get here as quickly as possible</a:t>
            </a:r>
          </a:p>
        </p:txBody>
      </p:sp>
    </p:spTree>
    <p:extLst>
      <p:ext uri="{BB962C8B-B14F-4D97-AF65-F5344CB8AC3E}">
        <p14:creationId xmlns:p14="http://schemas.microsoft.com/office/powerpoint/2010/main" val="49096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Answer</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941637" y="1668462"/>
            <a:ext cx="6248400" cy="3170099"/>
          </a:xfrm>
          <a:prstGeom prst="rect">
            <a:avLst/>
          </a:prstGeom>
        </p:spPr>
        <p:txBody>
          <a:bodyPr wrap="square">
            <a:spAutoFit/>
          </a:bodyPr>
          <a:lstStyle/>
          <a:p>
            <a:pPr marL="457200" indent="-457200">
              <a:buFont typeface="Arial" panose="020B0604020202020204" pitchFamily="34" charset="0"/>
              <a:buChar char="•"/>
            </a:pPr>
            <a:r>
              <a:rPr lang="en-US" sz="4000" dirty="0"/>
              <a:t>Real</a:t>
            </a:r>
          </a:p>
          <a:p>
            <a:pPr marL="457200" indent="-457200">
              <a:buFont typeface="Arial" panose="020B0604020202020204" pitchFamily="34" charset="0"/>
              <a:buChar char="•"/>
            </a:pPr>
            <a:r>
              <a:rPr lang="en-US" sz="4000" dirty="0"/>
              <a:t>Usable</a:t>
            </a:r>
          </a:p>
          <a:p>
            <a:pPr marL="457200" indent="-457200">
              <a:buFont typeface="Arial" panose="020B0604020202020204" pitchFamily="34" charset="0"/>
              <a:buChar char="•"/>
            </a:pPr>
            <a:r>
              <a:rPr lang="en-US" sz="4000" dirty="0"/>
              <a:t>Impactful</a:t>
            </a:r>
          </a:p>
          <a:p>
            <a:pPr marL="457200" indent="-457200">
              <a:buFont typeface="Arial" panose="020B0604020202020204" pitchFamily="34" charset="0"/>
              <a:buChar char="•"/>
            </a:pPr>
            <a:r>
              <a:rPr lang="en-US" sz="4000" dirty="0"/>
              <a:t>Valuable (Cost/Benefit)</a:t>
            </a:r>
          </a:p>
          <a:p>
            <a:pPr marL="457200" indent="-457200">
              <a:buFont typeface="Arial" panose="020B0604020202020204" pitchFamily="34" charset="0"/>
              <a:buChar char="•"/>
            </a:pPr>
            <a:r>
              <a:rPr lang="en-US" sz="4000" dirty="0"/>
              <a:t>Assigned</a:t>
            </a:r>
          </a:p>
        </p:txBody>
      </p:sp>
      <p:sp>
        <p:nvSpPr>
          <p:cNvPr id="3" name="Rectangle 2"/>
          <p:cNvSpPr/>
          <p:nvPr/>
        </p:nvSpPr>
        <p:spPr>
          <a:xfrm>
            <a:off x="2179637" y="5859462"/>
            <a:ext cx="8519127" cy="584775"/>
          </a:xfrm>
          <a:prstGeom prst="rect">
            <a:avLst/>
          </a:prstGeom>
        </p:spPr>
        <p:txBody>
          <a:bodyPr wrap="none">
            <a:spAutoFit/>
          </a:bodyPr>
          <a:lstStyle/>
          <a:p>
            <a:r>
              <a:rPr lang="en-US" sz="3200" dirty="0">
                <a:solidFill>
                  <a:srgbClr val="0078D7"/>
                </a:solidFill>
              </a:rPr>
              <a:t>“What will you do when you know the answer?”</a:t>
            </a:r>
          </a:p>
        </p:txBody>
      </p:sp>
    </p:spTree>
    <p:extLst>
      <p:ext uri="{BB962C8B-B14F-4D97-AF65-F5344CB8AC3E}">
        <p14:creationId xmlns:p14="http://schemas.microsoft.com/office/powerpoint/2010/main" val="1129281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Related content</a:t>
            </a:r>
          </a:p>
        </p:txBody>
      </p:sp>
      <p:sp>
        <p:nvSpPr>
          <p:cNvPr id="6" name="Text Placeholder 5"/>
          <p:cNvSpPr>
            <a:spLocks noGrp="1"/>
          </p:cNvSpPr>
          <p:nvPr>
            <p:ph type="body" sz="quarter" idx="10"/>
          </p:nvPr>
        </p:nvSpPr>
        <p:spPr>
          <a:xfrm>
            <a:off x="274639" y="1897062"/>
            <a:ext cx="11887200" cy="3619452"/>
          </a:xfrm>
        </p:spPr>
        <p:txBody>
          <a:bodyPr/>
          <a:lstStyle/>
          <a:p>
            <a:r>
              <a:rPr lang="en-US" dirty="0"/>
              <a:t>Data Science  Blog: </a:t>
            </a:r>
            <a:r>
              <a:rPr lang="en-US" dirty="0">
                <a:hlinkClick r:id="rId3"/>
              </a:rPr>
              <a:t>https://buckwoody.wordpress.com/</a:t>
            </a:r>
            <a:r>
              <a:rPr lang="en-US" dirty="0"/>
              <a:t> </a:t>
            </a:r>
          </a:p>
          <a:p>
            <a:endParaRPr lang="en-US" dirty="0"/>
          </a:p>
          <a:p>
            <a:r>
              <a:rPr lang="en-US" dirty="0"/>
              <a:t>The Team Data Science Process: </a:t>
            </a:r>
            <a:r>
              <a:rPr lang="en-US" dirty="0">
                <a:hlinkClick r:id="rId4"/>
              </a:rPr>
              <a:t>http://tinyurl.com/ya3n7p9z</a:t>
            </a:r>
            <a:r>
              <a:rPr lang="en-US" dirty="0"/>
              <a:t> </a:t>
            </a:r>
          </a:p>
          <a:p>
            <a:endParaRPr lang="en-US" dirty="0"/>
          </a:p>
          <a:p>
            <a:r>
              <a:rPr lang="en-US" dirty="0"/>
              <a:t>Microsoft Business Analytics and AI: </a:t>
            </a:r>
            <a:r>
              <a:rPr lang="en-US" dirty="0">
                <a:hlinkClick r:id="rId5"/>
              </a:rPr>
              <a:t>http://tinyurl.com/ydfnduu3</a:t>
            </a:r>
            <a:r>
              <a:rPr lang="en-US" dirty="0"/>
              <a:t> </a:t>
            </a:r>
            <a:endParaRPr lang="en-US" sz="2000" dirty="0"/>
          </a:p>
        </p:txBody>
      </p:sp>
    </p:spTree>
    <p:extLst>
      <p:ext uri="{BB962C8B-B14F-4D97-AF65-F5344CB8AC3E}">
        <p14:creationId xmlns:p14="http://schemas.microsoft.com/office/powerpoint/2010/main" val="1090554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Session objectives and takeaways</a:t>
            </a:r>
          </a:p>
        </p:txBody>
      </p:sp>
      <p:sp>
        <p:nvSpPr>
          <p:cNvPr id="5" name="Text Placeholder 4"/>
          <p:cNvSpPr>
            <a:spLocks noGrp="1"/>
          </p:cNvSpPr>
          <p:nvPr>
            <p:ph type="body" sz="quarter" idx="10"/>
          </p:nvPr>
        </p:nvSpPr>
        <p:spPr>
          <a:xfrm>
            <a:off x="274638" y="1212850"/>
            <a:ext cx="11887200" cy="4616648"/>
          </a:xfrm>
        </p:spPr>
        <p:txBody>
          <a:bodyPr/>
          <a:lstStyle/>
          <a:p>
            <a:r>
              <a:rPr lang="en-US" dirty="0"/>
              <a:t>At the end of this session, you should be </a:t>
            </a:r>
          </a:p>
          <a:p>
            <a:r>
              <a:rPr lang="en-US" dirty="0"/>
              <a:t>better able to…</a:t>
            </a:r>
          </a:p>
          <a:p>
            <a:pPr marL="571500" indent="-571500">
              <a:buFont typeface="Wingdings" panose="05000000000000000000" pitchFamily="2" charset="2"/>
              <a:buChar char="§"/>
            </a:pPr>
            <a:r>
              <a:rPr lang="en-US" dirty="0">
                <a:gradFill>
                  <a:gsLst>
                    <a:gs pos="7965">
                      <a:schemeClr val="tx1"/>
                    </a:gs>
                    <a:gs pos="63000">
                      <a:schemeClr val="tx1"/>
                    </a:gs>
                  </a:gsLst>
                  <a:lin ang="5400000" scaled="0"/>
                </a:gradFill>
              </a:rPr>
              <a:t>Use a proven structure to create a successful Advanced Analytics Engagement</a:t>
            </a:r>
          </a:p>
          <a:p>
            <a:pPr marL="571500" indent="-571500">
              <a:buFont typeface="Wingdings" panose="05000000000000000000" pitchFamily="2" charset="2"/>
              <a:buChar char="§"/>
            </a:pPr>
            <a:r>
              <a:rPr lang="en-US" dirty="0">
                <a:gradFill>
                  <a:gsLst>
                    <a:gs pos="7965">
                      <a:schemeClr val="tx1"/>
                    </a:gs>
                    <a:gs pos="63000">
                      <a:schemeClr val="tx1"/>
                    </a:gs>
                  </a:gsLst>
                  <a:lin ang="5400000" scaled="0"/>
                </a:gradFill>
              </a:rPr>
              <a:t>Understand the primary success points and how to deliver incremental wins during the project</a:t>
            </a:r>
          </a:p>
          <a:p>
            <a:pPr marL="571500" indent="-571500">
              <a:buFont typeface="Wingdings" panose="05000000000000000000" pitchFamily="2" charset="2"/>
              <a:buChar char="§"/>
            </a:pPr>
            <a:r>
              <a:rPr lang="en-US" dirty="0"/>
              <a:t>Understand a tools-selection mechanism to select the right Data Science technologies for your project</a:t>
            </a:r>
          </a:p>
        </p:txBody>
      </p:sp>
    </p:spTree>
    <p:extLst>
      <p:ext uri="{BB962C8B-B14F-4D97-AF65-F5344CB8AC3E}">
        <p14:creationId xmlns:p14="http://schemas.microsoft.com/office/powerpoint/2010/main" val="121293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p:spPr>
        <p:txBody>
          <a:bodyPr/>
          <a:lstStyle/>
          <a:p>
            <a:r>
              <a:rPr lang="en-US" sz="7200" dirty="0"/>
              <a:t>Q&amp;A</a:t>
            </a:r>
          </a:p>
        </p:txBody>
      </p:sp>
    </p:spTree>
    <p:extLst>
      <p:ext uri="{BB962C8B-B14F-4D97-AF65-F5344CB8AC3E}">
        <p14:creationId xmlns:p14="http://schemas.microsoft.com/office/powerpoint/2010/main" val="305736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we’ll cover</a:t>
            </a:r>
          </a:p>
        </p:txBody>
      </p:sp>
      <p:sp>
        <p:nvSpPr>
          <p:cNvPr id="6" name="Text Placeholder 5"/>
          <p:cNvSpPr>
            <a:spLocks noGrp="1"/>
          </p:cNvSpPr>
          <p:nvPr>
            <p:ph type="body" sz="quarter" idx="10"/>
          </p:nvPr>
        </p:nvSpPr>
        <p:spPr>
          <a:xfrm>
            <a:off x="274638" y="1212850"/>
            <a:ext cx="11888787" cy="4838248"/>
          </a:xfrm>
        </p:spPr>
        <p:txBody>
          <a:bodyPr/>
          <a:lstStyle/>
          <a:p>
            <a:r>
              <a:rPr lang="en-US" sz="2800" dirty="0"/>
              <a:t>Data Science is the latest tool in an organization’s analytics arsenal. Many leaders are interested in what Advanced Analytics and Data Science can do to help them, and after they investigate the possibilities they engage with a team to start a project. The initial thought is that a Data Science project is similar to any other technology project. But Data Science, unlike other IT efforts, has specific elements that are exploratory and experiment-based, which many organizations are unfamiliar with. So how do you explain the project, implement it, and keep it on track? We’ll learn the start-to-finish steps and process to engage the stakeholders on the project, how to lay out the process and timeline, define the goals, and deliver on the project. You’ll learn the pitfalls and how to avoid them, how to move the project along, and the “little wins” that will keep the customer engaged. </a:t>
            </a:r>
          </a:p>
        </p:txBody>
      </p:sp>
    </p:spTree>
    <p:extLst>
      <p:ext uri="{BB962C8B-B14F-4D97-AF65-F5344CB8AC3E}">
        <p14:creationId xmlns:p14="http://schemas.microsoft.com/office/powerpoint/2010/main" val="423447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740132"/>
            <a:ext cx="4892040" cy="1514261"/>
          </a:xfrm>
        </p:spPr>
        <p:txBody>
          <a:bodyPr/>
          <a:lstStyle/>
          <a:p>
            <a:r>
              <a:rPr lang="en-US" dirty="0"/>
              <a:t>The Data Science Difference</a:t>
            </a:r>
          </a:p>
        </p:txBody>
      </p:sp>
      <p:pic>
        <p:nvPicPr>
          <p:cNvPr id="3" name="Picture 2"/>
          <p:cNvPicPr>
            <a:picLocks noChangeAspect="1"/>
          </p:cNvPicPr>
          <p:nvPr/>
        </p:nvPicPr>
        <p:blipFill>
          <a:blip r:embed="rId3"/>
          <a:stretch>
            <a:fillRect/>
          </a:stretch>
        </p:blipFill>
        <p:spPr>
          <a:xfrm>
            <a:off x="5380037" y="-7938"/>
            <a:ext cx="10494411" cy="6994525"/>
          </a:xfrm>
          <a:prstGeom prst="rect">
            <a:avLst/>
          </a:prstGeom>
        </p:spPr>
      </p:pic>
    </p:spTree>
    <p:extLst>
      <p:ext uri="{BB962C8B-B14F-4D97-AF65-F5344CB8AC3E}">
        <p14:creationId xmlns:p14="http://schemas.microsoft.com/office/powerpoint/2010/main" val="49148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65637" y="220662"/>
            <a:ext cx="6858000" cy="6494085"/>
          </a:xfrm>
          <a:prstGeom prst="rect">
            <a:avLst/>
          </a:prstGeom>
        </p:spPr>
        <p:txBody>
          <a:bodyPr wrap="square">
            <a:spAutoFit/>
          </a:bodyPr>
          <a:lstStyle/>
          <a:p>
            <a:r>
              <a:rPr lang="en-US" sz="2400" dirty="0">
                <a:solidFill>
                  <a:srgbClr val="0070C0"/>
                </a:solidFill>
              </a:rPr>
              <a:t>Data Acquisition, Storage, and Processing</a:t>
            </a:r>
          </a:p>
          <a:p>
            <a:pPr lvl="1"/>
            <a:r>
              <a:rPr lang="en-US" sz="2000" dirty="0"/>
              <a:t>Collection hygiene</a:t>
            </a:r>
          </a:p>
          <a:p>
            <a:pPr lvl="1"/>
            <a:r>
              <a:rPr lang="en-US" sz="2000" dirty="0"/>
              <a:t>Intelligent storage</a:t>
            </a:r>
          </a:p>
          <a:p>
            <a:pPr lvl="1"/>
            <a:r>
              <a:rPr lang="en-US" sz="2000" dirty="0"/>
              <a:t>Data engines (RDBMS, NoSQL)</a:t>
            </a:r>
          </a:p>
          <a:p>
            <a:endParaRPr lang="en-US" sz="2000" dirty="0"/>
          </a:p>
          <a:p>
            <a:r>
              <a:rPr lang="en-US" sz="2400" dirty="0">
                <a:solidFill>
                  <a:srgbClr val="0070C0"/>
                </a:solidFill>
              </a:rPr>
              <a:t>Reporting</a:t>
            </a:r>
          </a:p>
          <a:p>
            <a:pPr lvl="1"/>
            <a:r>
              <a:rPr lang="en-US" sz="2000" dirty="0"/>
              <a:t>Query languages</a:t>
            </a:r>
          </a:p>
          <a:p>
            <a:pPr lvl="1"/>
            <a:r>
              <a:rPr lang="en-US" sz="2000" dirty="0"/>
              <a:t>Tabular results</a:t>
            </a:r>
          </a:p>
          <a:p>
            <a:pPr lvl="1"/>
            <a:r>
              <a:rPr lang="en-US" sz="2000" dirty="0"/>
              <a:t>Graphical presentation</a:t>
            </a:r>
          </a:p>
          <a:p>
            <a:endParaRPr lang="en-US" sz="2000" dirty="0"/>
          </a:p>
          <a:p>
            <a:r>
              <a:rPr lang="en-US" sz="2400" dirty="0">
                <a:solidFill>
                  <a:srgbClr val="0070C0"/>
                </a:solidFill>
              </a:rPr>
              <a:t>Business Intelligence</a:t>
            </a:r>
          </a:p>
          <a:p>
            <a:pPr lvl="1"/>
            <a:r>
              <a:rPr lang="en-US" sz="2000" dirty="0"/>
              <a:t>Multi-dimensional queries</a:t>
            </a:r>
          </a:p>
          <a:p>
            <a:pPr lvl="1"/>
            <a:r>
              <a:rPr lang="en-US" sz="2000" dirty="0"/>
              <a:t>Historical aggregations</a:t>
            </a:r>
          </a:p>
          <a:p>
            <a:pPr lvl="1"/>
            <a:r>
              <a:rPr lang="en-US" sz="2000" dirty="0"/>
              <a:t>Exploration and question generation</a:t>
            </a:r>
          </a:p>
          <a:p>
            <a:endParaRPr lang="en-US" sz="2000" dirty="0"/>
          </a:p>
          <a:p>
            <a:r>
              <a:rPr lang="en-US" sz="2400" dirty="0">
                <a:solidFill>
                  <a:srgbClr val="00B050"/>
                </a:solidFill>
              </a:rPr>
              <a:t>Cognitive Intelligence </a:t>
            </a:r>
          </a:p>
          <a:p>
            <a:pPr lvl="1"/>
            <a:r>
              <a:rPr lang="en-US" sz="2000" dirty="0"/>
              <a:t>Adaptive</a:t>
            </a:r>
          </a:p>
          <a:p>
            <a:pPr lvl="1"/>
            <a:r>
              <a:rPr lang="en-US" sz="2000" dirty="0"/>
              <a:t>Interactive</a:t>
            </a:r>
          </a:p>
          <a:p>
            <a:pPr lvl="1"/>
            <a:r>
              <a:rPr lang="en-US" sz="2000" dirty="0"/>
              <a:t>Iterative and Stateful</a:t>
            </a:r>
          </a:p>
          <a:p>
            <a:pPr lvl="1"/>
            <a:r>
              <a:rPr lang="en-US" sz="2000" dirty="0"/>
              <a:t>Contextual</a:t>
            </a:r>
          </a:p>
        </p:txBody>
      </p:sp>
      <p:sp>
        <p:nvSpPr>
          <p:cNvPr id="5" name="Title 1"/>
          <p:cNvSpPr txBox="1">
            <a:spLocks/>
          </p:cNvSpPr>
          <p:nvPr/>
        </p:nvSpPr>
        <p:spPr>
          <a:xfrm>
            <a:off x="0" y="101600"/>
            <a:ext cx="3533775" cy="2068513"/>
          </a:xfrm>
          <a:prstGeom prst="rect">
            <a:avLst/>
          </a:prstGeom>
        </p:spPr>
        <p:txBody>
          <a:bodyPr vert="horz" wrap="square" lIns="146283" tIns="91428" rIns="146283" bIns="91428" numCol="1" rtlCol="0" anchor="t" anchorCtr="0" compatLnSpc="1">
            <a:prstTxWarp prst="textNoShape">
              <a:avLst/>
            </a:prstTxWarp>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399" dirty="0">
                <a:solidFill>
                  <a:schemeClr val="tx1">
                    <a:lumMod val="75000"/>
                  </a:schemeClr>
                </a:solidFill>
              </a:rPr>
              <a:t>Data Analytics Landscape</a:t>
            </a:r>
          </a:p>
        </p:txBody>
      </p:sp>
    </p:spTree>
    <p:extLst>
      <p:ext uri="{BB962C8B-B14F-4D97-AF65-F5344CB8AC3E}">
        <p14:creationId xmlns:p14="http://schemas.microsoft.com/office/powerpoint/2010/main" val="3670333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fade">
                                      <p:cBhvr>
                                        <p:cTn id="30" dur="500"/>
                                        <p:tgtEl>
                                          <p:spTgt spid="4">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animEffect transition="in" filter="fade">
                                      <p:cBhvr>
                                        <p:cTn id="35" dur="500"/>
                                        <p:tgtEl>
                                          <p:spTgt spid="4">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1" end="11"/>
                                            </p:txEl>
                                          </p:spTgt>
                                        </p:tgtEl>
                                        <p:attrNameLst>
                                          <p:attrName>style.visibility</p:attrName>
                                        </p:attrNameLst>
                                      </p:cBhvr>
                                      <p:to>
                                        <p:strVal val="visible"/>
                                      </p:to>
                                    </p:set>
                                    <p:animEffect transition="in" filter="fade">
                                      <p:cBhvr>
                                        <p:cTn id="38" dur="500"/>
                                        <p:tgtEl>
                                          <p:spTgt spid="4">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2" end="12"/>
                                            </p:txEl>
                                          </p:spTgt>
                                        </p:tgtEl>
                                        <p:attrNameLst>
                                          <p:attrName>style.visibility</p:attrName>
                                        </p:attrNameLst>
                                      </p:cBhvr>
                                      <p:to>
                                        <p:strVal val="visible"/>
                                      </p:to>
                                    </p:set>
                                    <p:animEffect transition="in" filter="fade">
                                      <p:cBhvr>
                                        <p:cTn id="41" dur="500"/>
                                        <p:tgtEl>
                                          <p:spTgt spid="4">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3" end="13"/>
                                            </p:txEl>
                                          </p:spTgt>
                                        </p:tgtEl>
                                        <p:attrNameLst>
                                          <p:attrName>style.visibility</p:attrName>
                                        </p:attrNameLst>
                                      </p:cBhvr>
                                      <p:to>
                                        <p:strVal val="visible"/>
                                      </p:to>
                                    </p:set>
                                    <p:animEffect transition="in" filter="fade">
                                      <p:cBhvr>
                                        <p:cTn id="44" dur="500"/>
                                        <p:tgtEl>
                                          <p:spTgt spid="4">
                                            <p:txEl>
                                              <p:pRg st="13" end="1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
                                            <p:txEl>
                                              <p:pRg st="15" end="15"/>
                                            </p:txEl>
                                          </p:spTgt>
                                        </p:tgtEl>
                                        <p:attrNameLst>
                                          <p:attrName>style.visibility</p:attrName>
                                        </p:attrNameLst>
                                      </p:cBhvr>
                                      <p:to>
                                        <p:strVal val="visible"/>
                                      </p:to>
                                    </p:set>
                                    <p:animEffect transition="in" filter="fade">
                                      <p:cBhvr>
                                        <p:cTn id="49" dur="500"/>
                                        <p:tgtEl>
                                          <p:spTgt spid="4">
                                            <p:txEl>
                                              <p:pRg st="15" end="1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16" end="16"/>
                                            </p:txEl>
                                          </p:spTgt>
                                        </p:tgtEl>
                                        <p:attrNameLst>
                                          <p:attrName>style.visibility</p:attrName>
                                        </p:attrNameLst>
                                      </p:cBhvr>
                                      <p:to>
                                        <p:strVal val="visible"/>
                                      </p:to>
                                    </p:set>
                                    <p:animEffect transition="in" filter="fade">
                                      <p:cBhvr>
                                        <p:cTn id="52" dur="500"/>
                                        <p:tgtEl>
                                          <p:spTgt spid="4">
                                            <p:txEl>
                                              <p:pRg st="16" end="16"/>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
                                            <p:txEl>
                                              <p:pRg st="17" end="17"/>
                                            </p:txEl>
                                          </p:spTgt>
                                        </p:tgtEl>
                                        <p:attrNameLst>
                                          <p:attrName>style.visibility</p:attrName>
                                        </p:attrNameLst>
                                      </p:cBhvr>
                                      <p:to>
                                        <p:strVal val="visible"/>
                                      </p:to>
                                    </p:set>
                                    <p:animEffect transition="in" filter="fade">
                                      <p:cBhvr>
                                        <p:cTn id="55" dur="500"/>
                                        <p:tgtEl>
                                          <p:spTgt spid="4">
                                            <p:txEl>
                                              <p:pRg st="17" end="17"/>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4">
                                            <p:txEl>
                                              <p:pRg st="18" end="18"/>
                                            </p:txEl>
                                          </p:spTgt>
                                        </p:tgtEl>
                                        <p:attrNameLst>
                                          <p:attrName>style.visibility</p:attrName>
                                        </p:attrNameLst>
                                      </p:cBhvr>
                                      <p:to>
                                        <p:strVal val="visible"/>
                                      </p:to>
                                    </p:set>
                                    <p:animEffect transition="in" filter="fade">
                                      <p:cBhvr>
                                        <p:cTn id="58" dur="500"/>
                                        <p:tgtEl>
                                          <p:spTgt spid="4">
                                            <p:txEl>
                                              <p:pRg st="18" end="18"/>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4">
                                            <p:txEl>
                                              <p:pRg st="19" end="19"/>
                                            </p:txEl>
                                          </p:spTgt>
                                        </p:tgtEl>
                                        <p:attrNameLst>
                                          <p:attrName>style.visibility</p:attrName>
                                        </p:attrNameLst>
                                      </p:cBhvr>
                                      <p:to>
                                        <p:strVal val="visible"/>
                                      </p:to>
                                    </p:set>
                                    <p:animEffect transition="in" filter="fade">
                                      <p:cBhvr>
                                        <p:cTn id="61" dur="500"/>
                                        <p:tgtEl>
                                          <p:spTgt spid="4">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Data Science Project Formula</a:t>
            </a:r>
          </a:p>
        </p:txBody>
      </p:sp>
      <p:sp>
        <p:nvSpPr>
          <p:cNvPr id="5" name="Rectangle 4"/>
          <p:cNvSpPr/>
          <p:nvPr/>
        </p:nvSpPr>
        <p:spPr>
          <a:xfrm>
            <a:off x="2103437" y="2430462"/>
            <a:ext cx="8731250" cy="1938992"/>
          </a:xfrm>
          <a:prstGeom prst="rect">
            <a:avLst/>
          </a:prstGeom>
        </p:spPr>
        <p:txBody>
          <a:bodyPr wrap="square">
            <a:spAutoFit/>
          </a:bodyPr>
          <a:lstStyle/>
          <a:p>
            <a:r>
              <a:rPr lang="en-US" sz="4000" dirty="0"/>
              <a:t>Question + Data + Analysis = Answer </a:t>
            </a:r>
          </a:p>
          <a:p>
            <a:endParaRPr lang="en-US" sz="4000" dirty="0"/>
          </a:p>
          <a:p>
            <a:r>
              <a:rPr lang="en-US" sz="4000" dirty="0"/>
              <a:t>…</a:t>
            </a:r>
            <a:r>
              <a:rPr lang="en-US" sz="4000" i="1" dirty="0"/>
              <a:t>which leads to a </a:t>
            </a:r>
            <a:r>
              <a:rPr lang="en-US" sz="4000" dirty="0"/>
              <a:t>Decision/Action</a:t>
            </a:r>
          </a:p>
        </p:txBody>
      </p:sp>
      <p:sp>
        <p:nvSpPr>
          <p:cNvPr id="7" name="Rectangle 6"/>
          <p:cNvSpPr/>
          <p:nvPr/>
        </p:nvSpPr>
        <p:spPr>
          <a:xfrm>
            <a:off x="2179637" y="5097462"/>
            <a:ext cx="8519127" cy="584775"/>
          </a:xfrm>
          <a:prstGeom prst="rect">
            <a:avLst/>
          </a:prstGeom>
        </p:spPr>
        <p:txBody>
          <a:bodyPr wrap="none">
            <a:spAutoFit/>
          </a:bodyPr>
          <a:lstStyle/>
          <a:p>
            <a:r>
              <a:rPr lang="en-US" sz="3200" dirty="0">
                <a:solidFill>
                  <a:srgbClr val="0078D7"/>
                </a:solidFill>
              </a:rPr>
              <a:t>“What will you do when you know the answer?”</a:t>
            </a:r>
          </a:p>
        </p:txBody>
      </p:sp>
    </p:spTree>
    <p:extLst>
      <p:ext uri="{BB962C8B-B14F-4D97-AF65-F5344CB8AC3E}">
        <p14:creationId xmlns:p14="http://schemas.microsoft.com/office/powerpoint/2010/main" val="348624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3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7FB018"/>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321C687E-5107-4CFF-92BF-B04E5F829F68}"/>
              </a:ext>
            </a:extLst>
          </p:cNvPr>
          <p:cNvSpPr/>
          <p:nvPr/>
        </p:nvSpPr>
        <p:spPr>
          <a:xfrm>
            <a:off x="143224" y="6316662"/>
            <a:ext cx="3428567" cy="584775"/>
          </a:xfrm>
          <a:prstGeom prst="rect">
            <a:avLst/>
          </a:prstGeom>
        </p:spPr>
        <p:txBody>
          <a:bodyPr wrap="none">
            <a:spAutoFit/>
          </a:bodyPr>
          <a:lstStyle/>
          <a:p>
            <a:r>
              <a:rPr lang="en-US" sz="3200" dirty="0">
                <a:solidFill>
                  <a:srgbClr val="7030A0"/>
                </a:solidFill>
              </a:rPr>
              <a:t>http://aka.ms/tdsp</a:t>
            </a:r>
          </a:p>
        </p:txBody>
      </p:sp>
    </p:spTree>
    <p:extLst>
      <p:ext uri="{BB962C8B-B14F-4D97-AF65-F5344CB8AC3E}">
        <p14:creationId xmlns:p14="http://schemas.microsoft.com/office/powerpoint/2010/main" val="23635707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r>
              <a:rPr lang="en-US" sz="4399" dirty="0">
                <a:solidFill>
                  <a:schemeClr val="tx1">
                    <a:lumMod val="75000"/>
                  </a:schemeClr>
                </a:solidFill>
              </a:rPr>
              <a:t>The Azure</a:t>
            </a:r>
            <a:br>
              <a:rPr lang="en-US" sz="4399" dirty="0">
                <a:solidFill>
                  <a:schemeClr val="tx1">
                    <a:lumMod val="75000"/>
                  </a:schemeClr>
                </a:solidFill>
              </a:rPr>
            </a:br>
            <a:r>
              <a:rPr lang="en-US" sz="4399" dirty="0">
                <a:solidFill>
                  <a:srgbClr val="7FB018"/>
                </a:solidFill>
                <a:latin typeface="+mj-lt"/>
              </a:rPr>
              <a:t>Platform</a:t>
            </a:r>
            <a:r>
              <a:rPr lang="en-US" sz="4399" dirty="0">
                <a:solidFill>
                  <a:srgbClr val="00B050"/>
                </a:solidFill>
              </a:rPr>
              <a:t> </a:t>
            </a:r>
            <a:r>
              <a:rPr lang="en-US" sz="4399" dirty="0">
                <a:solidFill>
                  <a:schemeClr val="tx1">
                    <a:lumMod val="50000"/>
                  </a:schemeClr>
                </a:solidFill>
              </a:rPr>
              <a:t>for Analytics and AI</a:t>
            </a:r>
          </a:p>
        </p:txBody>
      </p:sp>
      <p:graphicFrame>
        <p:nvGraphicFramePr>
          <p:cNvPr id="3" name="Diagram 2"/>
          <p:cNvGraphicFramePr/>
          <p:nvPr>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2B4487CD-7120-46E3-893C-FA7A90F75B3A}"/>
              </a:ext>
            </a:extLst>
          </p:cNvPr>
          <p:cNvSpPr/>
          <p:nvPr/>
        </p:nvSpPr>
        <p:spPr>
          <a:xfrm>
            <a:off x="143224" y="6316662"/>
            <a:ext cx="3296095" cy="584775"/>
          </a:xfrm>
          <a:prstGeom prst="rect">
            <a:avLst/>
          </a:prstGeom>
        </p:spPr>
        <p:txBody>
          <a:bodyPr wrap="none">
            <a:spAutoFit/>
          </a:bodyPr>
          <a:lstStyle/>
          <a:p>
            <a:r>
              <a:rPr lang="en-US" sz="3200" dirty="0">
                <a:solidFill>
                  <a:srgbClr val="7030A0"/>
                </a:solidFill>
              </a:rPr>
              <a:t>http://aka.ms/cisc</a:t>
            </a:r>
          </a:p>
        </p:txBody>
      </p:sp>
    </p:spTree>
    <p:extLst>
      <p:ext uri="{BB962C8B-B14F-4D97-AF65-F5344CB8AC3E}">
        <p14:creationId xmlns:p14="http://schemas.microsoft.com/office/powerpoint/2010/main" val="148536647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26000" contrast="-56000"/>
                    </a14:imgEffect>
                  </a14:imgLayer>
                </a14:imgProps>
              </a:ext>
            </a:extLst>
          </a:blip>
          <a:stretch>
            <a:fillRect/>
          </a:stretch>
        </p:blipFill>
        <p:spPr>
          <a:xfrm>
            <a:off x="11204000" y="-104713"/>
            <a:ext cx="2251771" cy="1911881"/>
          </a:xfrm>
          <a:prstGeom prst="rect">
            <a:avLst/>
          </a:prstGeom>
        </p:spPr>
      </p:pic>
      <p:sp>
        <p:nvSpPr>
          <p:cNvPr id="7" name="Title 1"/>
          <p:cNvSpPr txBox="1">
            <a:spLocks/>
          </p:cNvSpPr>
          <p:nvPr/>
        </p:nvSpPr>
        <p:spPr>
          <a:xfrm>
            <a:off x="-1" y="0"/>
            <a:ext cx="12436475" cy="750627"/>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Business Case</a:t>
            </a:r>
          </a:p>
        </p:txBody>
      </p:sp>
      <p:sp>
        <p:nvSpPr>
          <p:cNvPr id="2" name="Rectangle 1"/>
          <p:cNvSpPr/>
          <p:nvPr/>
        </p:nvSpPr>
        <p:spPr>
          <a:xfrm>
            <a:off x="201881" y="851228"/>
            <a:ext cx="11815948" cy="6001643"/>
          </a:xfrm>
          <a:prstGeom prst="rect">
            <a:avLst/>
          </a:prstGeom>
        </p:spPr>
        <p:txBody>
          <a:bodyPr wrap="square">
            <a:spAutoFit/>
          </a:bodyPr>
          <a:lstStyle/>
          <a:p>
            <a:r>
              <a:rPr lang="en-US" sz="2400" dirty="0">
                <a:latin typeface="+mj-lt"/>
              </a:rPr>
              <a:t>Wide World Importers is a company that imports and distributes products in </a:t>
            </a:r>
            <a:r>
              <a:rPr lang="en-US" sz="2400" dirty="0">
                <a:solidFill>
                  <a:schemeClr val="accent1">
                    <a:lumMod val="75000"/>
                  </a:schemeClr>
                </a:solidFill>
                <a:latin typeface="+mj-lt"/>
              </a:rPr>
              <a:t>multiple countries</a:t>
            </a:r>
            <a:r>
              <a:rPr lang="en-US" sz="2400" dirty="0">
                <a:latin typeface="+mj-lt"/>
              </a:rPr>
              <a:t> around the globe.  </a:t>
            </a:r>
          </a:p>
          <a:p>
            <a:endParaRPr lang="en-US" sz="2400" dirty="0">
              <a:latin typeface="+mj-lt"/>
            </a:endParaRPr>
          </a:p>
          <a:p>
            <a:r>
              <a:rPr lang="en-US" sz="2400" dirty="0">
                <a:latin typeface="+mj-lt"/>
              </a:rPr>
              <a:t>With several thousand employees, Information Technology is at the heart of our business operations, and has a significant cost.</a:t>
            </a:r>
          </a:p>
          <a:p>
            <a:endParaRPr lang="en-US" sz="2400" dirty="0">
              <a:latin typeface="+mj-lt"/>
            </a:endParaRPr>
          </a:p>
          <a:p>
            <a:r>
              <a:rPr lang="en-US" sz="2400" dirty="0">
                <a:latin typeface="+mj-lt"/>
              </a:rPr>
              <a:t>Since we handle materials in multiple countries, we have a lot of private data, financial information, and other targets which have a high security profile. We are concerned with both external and internal attacks. In addition, many of our employees work in remote locations, some on ships and other challenging environments. </a:t>
            </a:r>
          </a:p>
          <a:p>
            <a:endParaRPr lang="en-US" sz="2400" dirty="0">
              <a:latin typeface="+mj-lt"/>
            </a:endParaRPr>
          </a:p>
          <a:p>
            <a:r>
              <a:rPr lang="en-US" sz="2400" dirty="0">
                <a:latin typeface="+mj-lt"/>
              </a:rPr>
              <a:t>All of our IT systems have been modernized, and we’re taking in a significant amount of semi-structured data from computing devices – most of it real-time. After talking with our IT leadership, we need a way to determine anomalies within the data streams we get, and have a way to observe the anomalies in a dashboard so that we can respond to outages, threats, and changes quickly. </a:t>
            </a:r>
          </a:p>
        </p:txBody>
      </p:sp>
    </p:spTree>
    <p:extLst>
      <p:ext uri="{BB962C8B-B14F-4D97-AF65-F5344CB8AC3E}">
        <p14:creationId xmlns:p14="http://schemas.microsoft.com/office/powerpoint/2010/main" val="21023451"/>
      </p:ext>
    </p:extLst>
  </p:cSld>
  <p:clrMapOvr>
    <a:masterClrMapping/>
  </p:clrMapOvr>
  <p:transition>
    <p:fade/>
  </p:transition>
</p:sld>
</file>

<file path=ppt/theme/theme1.xml><?xml version="1.0" encoding="utf-8"?>
<a:theme xmlns:a="http://schemas.openxmlformats.org/drawingml/2006/main" name="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potx" id="{558C9411-013B-46AF-B938-3E69E5A4C174}" vid="{FABAFD44-59DC-4902-BC77-D5753F5AB9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ession_x0020_Code xmlns="04e01bb1-6d80-42e9-ae53-416b1e8aa845" xsi:nil="true"/>
    <LikesCount xmlns="http://schemas.microsoft.com/sharepoint/v3" xsi:nil="true"/>
    <_x0062_bc8 xmlns="e889e55c-35cf-43c7-aaf4-cf2500919dd8">
      <UserInfo xmlns="e889e55c-35cf-43c7-aaf4-cf2500919dd8">
        <DisplayName xmlns="e889e55c-35cf-43c7-aaf4-cf2500919dd8">Buck Woody</DisplayName>
        <AccountId xmlns="e889e55c-35cf-43c7-aaf4-cf2500919dd8">1</AccountId>
        <AccountType xmlns="e889e55c-35cf-43c7-aaf4-cf2500919dd8"/>
      </UserInfo>
    </_x0062_bc8>
    <External_x0020_Speaker xmlns="04e01bb1-6d80-42e9-ae53-416b1e8aa845" xsi:nil="true"/>
    <fb4e50409e3b4517bb965b3c7125e153 xmlns="04e01bb1-6d80-42e9-ae53-416b1e8aa845">
      <Terms xmlns="http://schemas.microsoft.com/office/infopath/2007/PartnerControls"/>
    </fb4e50409e3b4517bb965b3c7125e153>
    <MS_x0020_Content_x0020_Owner xmlns="04e01bb1-6d80-42e9-ae53-416b1e8aa845">
      <UserInfo xmlns="04e01bb1-6d80-42e9-ae53-416b1e8aa845">
        <DisplayName xmlns="04e01bb1-6d80-42e9-ae53-416b1e8aa845">Buck Woody</DisplayName>
        <AccountId xmlns="04e01bb1-6d80-42e9-ae53-416b1e8aa845">1</AccountId>
        <AccountType xmlns="04e01bb1-6d80-42e9-ae53-416b1e8aa845"/>
      </UserInfo>
    </MS_x0020_Content_x0020_Owner>
    <l61c8586195b4657a1f710a539f9bc3a xmlns="04e01bb1-6d80-42e9-ae53-416b1e8aa845">
      <Terms xmlns="http://schemas.microsoft.com/office/infopath/2007/PartnerControl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Las Vegas</TermName>
          <TermId xmlns="http://schemas.microsoft.com/office/infopath/2007/PartnerControls">e731b1e0-234c-4781-a780-e65aa36c0b98</TermId>
        </TermInfo>
      </Terms>
    </g60601ae6c3e4c409eb6a70077dda16d>
    <e6bd9c8ce3ed4fe68161c78952f36fbc xmlns="04e01bb1-6d80-42e9-ae53-416b1e8aa845">
      <Terms xmlns="http://schemas.microsoft.com/office/infopath/2007/PartnerControls"/>
    </e6bd9c8ce3ed4fe68161c78952f36fbc>
    <MS_x0020_Speaker xmlns="04e01bb1-6d80-42e9-ae53-416b1e8aa845">
      <UserInfo xmlns="04e01bb1-6d80-42e9-ae53-416b1e8aa845">
        <DisplayName xmlns="04e01bb1-6d80-42e9-ae53-416b1e8aa845">Buck Woody</DisplayName>
        <AccountId xmlns="04e01bb1-6d80-42e9-ae53-416b1e8aa845">1</AccountId>
        <AccountType xmlns="04e01bb1-6d80-42e9-ae53-416b1e8aa845"/>
      </UserInfo>
    </MS_x0020_Speaker>
    <Presentation_x0020_Date xmlns="04e01bb1-6d80-42e9-ae53-416b1e8aa845">2017-07-21T04:00:00+00:00</Presentation_x0020_Date>
    <Event_x0020_Start_x0020_Date xmlns="04e01bb1-6d80-42e9-ae53-416b1e8aa845">2017-07-17T00:00:00+00:00</Event_x0020_Start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Data science</TermName>
          <TermId xmlns="http://schemas.microsoft.com/office/infopath/2007/PartnerControls">0690d5f3-d988-46c5-828e-01e9093bfca3</TermId>
        </TermInfo>
      </Terms>
    </TaxKeywordTaxHTField>
    <e349cd3f156b4e7d8653c9cd4f2d8fb4 xmlns="04e01bb1-6d80-42e9-ae53-416b1e8aa845">
      <Terms xmlns="http://schemas.microsoft.com/office/infopath/2007/PartnerControls"/>
    </e349cd3f156b4e7d8653c9cd4f2d8fb4>
    <TaxCatchAll xmlns="230e9df3-be65-4c73-a93b-d1236ebd677e">
      <Value>83</Value>
      <Value>79</Value>
      <Value>84</Value>
    </TaxCatchAll>
    <Event_x0020_End_x0020_Date xmlns="04e01bb1-6d80-42e9-ae53-416b1e8aa845">2017-07-21T00:00:00+00:00</Event_x0020_End_x0020_Date>
    <c2f1b796fca04ddbb48af271e99c8750 xmlns="04e01bb1-6d80-42e9-ae53-416b1e8aa845">
      <Terms xmlns="http://schemas.microsoft.com/office/infopath/2007/PartnerControls"/>
    </c2f1b796fca04ddbb48af271e99c875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7" ma:contentTypeDescription="" ma:contentTypeScope="" ma:versionID="355ce9576f7a92f8d4d46ab889b85f43">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05421a4bda85fdc4960651f831657982"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230e9df3-be65-4c73-a93b-d1236ebd677e"/>
    <ds:schemaRef ds:uri="http://schemas.openxmlformats.org/package/2006/metadata/core-properties"/>
    <ds:schemaRef ds:uri="http://purl.org/dc/terms/"/>
    <ds:schemaRef ds:uri="e889e55c-35cf-43c7-aaf4-cf2500919dd8"/>
    <ds:schemaRef ds:uri="http://schemas.microsoft.com/office/2006/metadata/properties"/>
    <ds:schemaRef ds:uri="http://schemas.microsoft.com/office/2006/documentManagement/types"/>
    <ds:schemaRef ds:uri="http://schemas.microsoft.com/sharepoint/v3"/>
    <ds:schemaRef ds:uri="http://schemas.microsoft.com/office/infopath/2007/PartnerControls"/>
    <ds:schemaRef ds:uri="04e01bb1-6d80-42e9-ae53-416b1e8aa845"/>
    <ds:schemaRef ds:uri="http://www.w3.org/XML/1998/namespace"/>
    <ds:schemaRef ds:uri="http://purl.org/dc/dcmitype/"/>
  </ds:schemaRefs>
</ds:datastoreItem>
</file>

<file path=customXml/itemProps2.xml><?xml version="1.0" encoding="utf-8"?>
<ds:datastoreItem xmlns:ds="http://schemas.openxmlformats.org/officeDocument/2006/customXml" ds:itemID="{6359B51E-53C4-4BB7-B374-A6BA4D7B16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TECH-BAAI205</Template>
  <TotalTime>169</TotalTime>
  <Words>2713</Words>
  <Application>Microsoft Office PowerPoint</Application>
  <PresentationFormat>Custom</PresentationFormat>
  <Paragraphs>318</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MS PGothic</vt:lpstr>
      <vt:lpstr>Arial</vt:lpstr>
      <vt:lpstr>Calibri</vt:lpstr>
      <vt:lpstr>Segoe</vt:lpstr>
      <vt:lpstr>Segoe UI</vt:lpstr>
      <vt:lpstr>Segoe UI Light</vt:lpstr>
      <vt:lpstr>Segoe UI Semilight</vt:lpstr>
      <vt:lpstr>Wingdings</vt:lpstr>
      <vt:lpstr>5-50113_Microsoft_Ready_Light_Template</vt:lpstr>
      <vt:lpstr>The Team Data Science Process</vt:lpstr>
      <vt:lpstr>Session objectives and takeaways</vt:lpstr>
      <vt:lpstr>What we’ll cover</vt:lpstr>
      <vt:lpstr>The Data Science Difference</vt:lpstr>
      <vt:lpstr>PowerPoint Presentation</vt:lpstr>
      <vt:lpstr>The Data Science Project Formula</vt:lpstr>
      <vt:lpstr>The Team Data Science Process </vt:lpstr>
      <vt:lpstr>The Azure Platform for Analytics and AI</vt:lpstr>
      <vt:lpstr>PowerPoint Presentation</vt:lpstr>
      <vt:lpstr>PowerPoint Presentation</vt:lpstr>
      <vt:lpstr>PowerPoint Presentation</vt:lpstr>
      <vt:lpstr>PowerPoint Presentation</vt:lpstr>
      <vt:lpstr>Azure DevOps for Advanced Analytics</vt:lpstr>
      <vt:lpstr>Success Factors for the Data Science Project</vt:lpstr>
      <vt:lpstr>Success Factor: The Question</vt:lpstr>
      <vt:lpstr>Success Factor: The Data</vt:lpstr>
      <vt:lpstr>Success Factor: The Analysis</vt:lpstr>
      <vt:lpstr>Success Factor: The Answer</vt:lpstr>
      <vt:lpstr>Related content</vt:lpstr>
      <vt:lpstr>Q&amp;A</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The Team Data Science Process</dc:subject>
  <dc:creator>Buck Woody</dc:creator>
  <cp:keywords> Data science</cp:keywords>
  <dc:description/>
  <cp:lastModifiedBy>Buck Woody</cp:lastModifiedBy>
  <cp:revision>36</cp:revision>
  <dcterms:created xsi:type="dcterms:W3CDTF">2017-07-01T18:45:23Z</dcterms:created>
  <dcterms:modified xsi:type="dcterms:W3CDTF">2017-11-13T13:33:23Z</dcterms:modified>
  <cp:category>Data Science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84;#Las Vegas|e731b1e0-234c-4781-a780-e65aa36c0b98</vt:lpwstr>
  </property>
  <property fmtid="{D5CDD505-2E9C-101B-9397-08002B2CF9AE}" pid="9" name="Campaign">
    <vt:lpwstr/>
  </property>
  <property fmtid="{D5CDD505-2E9C-101B-9397-08002B2CF9AE}" pid="10" name="IsMyDocuments">
    <vt:bool>true</vt:bool>
  </property>
  <property fmtid="{D5CDD505-2E9C-101B-9397-08002B2CF9AE}" pid="11" name="TaxKeyword">
    <vt:lpwstr>79;#Microsoft Ready|3ca26e5f-dc1b-4496-bbb3-9dc6901a235f</vt:lpwstr>
  </property>
  <property fmtid="{D5CDD505-2E9C-101B-9397-08002B2CF9AE}" pid="12" name="Audience1">
    <vt:lpwstr/>
  </property>
  <property fmtid="{D5CDD505-2E9C-101B-9397-08002B2CF9AE}" pid="13" name="Event Name">
    <vt:lpwstr>83;#Microsoft Ready|3ca26e5f-dc1b-4496-bbb3-9dc6901a235f</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Ref">
    <vt:lpwstr>https://api.informationprotection.azure.com/api/72f988bf-86f1-41af-91ab-2d7cd011db47</vt:lpwstr>
  </property>
  <property fmtid="{D5CDD505-2E9C-101B-9397-08002B2CF9AE}" pid="17" name="MSIP_Label_f42aa342-8706-4288-bd11-ebb85995028c_Owner">
    <vt:lpwstr>bwoody@microsoft.com</vt:lpwstr>
  </property>
  <property fmtid="{D5CDD505-2E9C-101B-9397-08002B2CF9AE}" pid="18" name="MSIP_Label_f42aa342-8706-4288-bd11-ebb85995028c_SetDate">
    <vt:lpwstr>2017-07-01T14:47:26.0244084-04:00</vt:lpwstr>
  </property>
  <property fmtid="{D5CDD505-2E9C-101B-9397-08002B2CF9AE}" pid="19" name="MSIP_Label_f42aa342-8706-4288-bd11-ebb85995028c_Name">
    <vt:lpwstr>General</vt:lpwstr>
  </property>
  <property fmtid="{D5CDD505-2E9C-101B-9397-08002B2CF9AE}" pid="20" name="MSIP_Label_f42aa342-8706-4288-bd11-ebb85995028c_Application">
    <vt:lpwstr>Microsoft Azure Information Protection</vt:lpwstr>
  </property>
  <property fmtid="{D5CDD505-2E9C-101B-9397-08002B2CF9AE}" pid="21" name="MSIP_Label_f42aa342-8706-4288-bd11-ebb85995028c_Extended_MSFT_Method">
    <vt:lpwstr>Automatic</vt:lpwstr>
  </property>
  <property fmtid="{D5CDD505-2E9C-101B-9397-08002B2CF9AE}" pid="22" name="Sensitivity">
    <vt:lpwstr>General</vt:lpwstr>
  </property>
</Properties>
</file>

<file path=docProps/thumbnail.jpeg>
</file>